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72" r:id="rId3"/>
    <p:sldId id="258" r:id="rId4"/>
    <p:sldId id="271" r:id="rId5"/>
    <p:sldId id="260" r:id="rId6"/>
    <p:sldId id="259" r:id="rId7"/>
    <p:sldId id="261" r:id="rId8"/>
    <p:sldId id="268" r:id="rId9"/>
    <p:sldId id="265" r:id="rId10"/>
    <p:sldId id="263" r:id="rId11"/>
    <p:sldId id="266" r:id="rId12"/>
    <p:sldId id="269" r:id="rId13"/>
    <p:sldId id="273" r:id="rId14"/>
    <p:sldId id="267" r:id="rId1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C4BD97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10" d="100"/>
          <a:sy n="110" d="100"/>
        </p:scale>
        <p:origin x="-200" y="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293D5E11-5628-4527-9B1E-62D85EA32FC7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AE0E3888-F3D1-4E82-855F-E450F65D181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4823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153285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495206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878184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16290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032567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726611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867877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02133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39558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6384808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2730434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67415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23900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799155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9A59B4-80C5-4913-A7F6-5245B3E93E1A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8D32ED-35E5-4158-8911-983E626D420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753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451321-A690-49D4-A503-AE7DDC8A8387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3F4F15-C75B-4DCB-B423-41BB50485D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85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42884A-0729-471D-8A4B-3D5933CFDEC6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A9FF68-9330-4F65-8F6B-97BA5A0417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1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D9BACA-5D4C-42C5-8ABA-DA8A4A74A78B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F6A3B9-4C35-4ECB-886F-1B106909B6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015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B33E9B-733B-4C5E-8592-563DD107014B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EE75E6-4EA5-4F16-BBA0-27425CA77C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14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3F707B-101B-4559-B8DE-B925EF483453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2D0554-2AD7-453F-8EDB-05D9A12739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75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8207C8-A4F0-4362-80EB-E457D17F0B16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2EF830-DF7E-47B2-932C-1AFBCDB346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85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DB426-94E6-4534-B2B4-A49350C38D59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25FD7F-D4A2-4ACA-A12B-4ED43B7C7A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7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3A83FE-F463-4F09-83ED-48871B5ADE42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5B119D-EB86-478B-B76A-41B506129A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65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9D3333-1C1A-4DB7-9CE9-327D2442B3D7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873DA4-792D-4DC3-B5F3-D29C977066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009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B60195-2751-4523-B980-40ACBB1590BB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A240A9-EC2C-4EA3-91A7-A443FFEEDF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94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030BCA7-32F7-4A89-AE46-095B600C9665}" type="datetimeFigureOut">
              <a:rPr lang="en-US"/>
              <a:pPr>
                <a:defRPr/>
              </a:pPr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58AF63B-E42B-4320-8176-F55F952EF7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"/>
            <a:ext cx="2230438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4838700"/>
            <a:ext cx="2992438" cy="201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4810125"/>
            <a:ext cx="3200400" cy="204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590800"/>
            <a:ext cx="4183063" cy="231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0" y="76200"/>
            <a:ext cx="9144000" cy="3762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+mn-lt"/>
                <a:cs typeface="+mn-cs"/>
              </a:rPr>
              <a:t>Causes </a:t>
            </a:r>
            <a:r>
              <a:rPr lang="en-US" dirty="0">
                <a:latin typeface="+mn-lt"/>
                <a:cs typeface="+mn-cs"/>
              </a:rPr>
              <a:t>of biodiversity loss: Habitat loss</a:t>
            </a:r>
          </a:p>
        </p:txBody>
      </p:sp>
      <p:pic>
        <p:nvPicPr>
          <p:cNvPr id="2055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150" y="533400"/>
            <a:ext cx="2990850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6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533400"/>
            <a:ext cx="4024313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7113" y="2819400"/>
            <a:ext cx="3036887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08375"/>
            <a:ext cx="2209800" cy="334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9" name="Picture 5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876800"/>
            <a:ext cx="2100263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0" y="577850"/>
            <a:ext cx="9144000" cy="33655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b="1" i="1" dirty="0">
                <a:solidFill>
                  <a:schemeClr val="bg1"/>
                </a:solidFill>
                <a:latin typeface="Calibri" pitchFamily="34" charset="0"/>
              </a:rPr>
              <a:t>Reduction of hospitable locations for individuals of a species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2" name="Group 8"/>
          <p:cNvGrpSpPr>
            <a:grpSpLocks/>
          </p:cNvGrpSpPr>
          <p:nvPr/>
        </p:nvGrpSpPr>
        <p:grpSpPr bwMode="auto">
          <a:xfrm>
            <a:off x="2743200" y="1398588"/>
            <a:ext cx="3724275" cy="3643312"/>
            <a:chOff x="1728" y="881"/>
            <a:chExt cx="2346" cy="2295"/>
          </a:xfrm>
        </p:grpSpPr>
        <p:pic>
          <p:nvPicPr>
            <p:cNvPr id="11269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28" y="1361"/>
              <a:ext cx="2346" cy="1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0" name="Rectangle 8"/>
            <p:cNvSpPr>
              <a:spLocks noChangeArrowheads="1"/>
            </p:cNvSpPr>
            <p:nvPr/>
          </p:nvSpPr>
          <p:spPr bwMode="auto">
            <a:xfrm>
              <a:off x="3120" y="3041"/>
              <a:ext cx="920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Kamm et al (Heredety 2009)</a:t>
              </a:r>
            </a:p>
          </p:txBody>
        </p:sp>
        <p:sp>
          <p:nvSpPr>
            <p:cNvPr id="2" name="TextBox 9"/>
            <p:cNvSpPr txBox="1">
              <a:spLocks noChangeArrowheads="1"/>
            </p:cNvSpPr>
            <p:nvPr/>
          </p:nvSpPr>
          <p:spPr bwMode="auto">
            <a:xfrm>
              <a:off x="2112" y="881"/>
              <a:ext cx="1632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100" i="1">
                  <a:solidFill>
                    <a:srgbClr val="FF0000"/>
                  </a:solidFill>
                </a:rPr>
                <a:t>Most commonly most individuals of a species disperse short distances</a:t>
              </a:r>
            </a:p>
          </p:txBody>
        </p:sp>
        <p:sp>
          <p:nvSpPr>
            <p:cNvPr id="3" name="Rectangle 11"/>
            <p:cNvSpPr>
              <a:spLocks noChangeArrowheads="1"/>
            </p:cNvSpPr>
            <p:nvPr/>
          </p:nvSpPr>
          <p:spPr bwMode="auto">
            <a:xfrm>
              <a:off x="2448" y="1937"/>
              <a:ext cx="1344" cy="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900" b="1" i="1"/>
                <a:t>Dispersal distances of seeds of forest tree (Sorbus domestica)</a:t>
              </a:r>
              <a:endParaRPr lang="en-US" sz="900" i="1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0" y="533400"/>
            <a:ext cx="9144000" cy="3667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Patch isolation</a:t>
            </a:r>
          </a:p>
        </p:txBody>
      </p:sp>
      <p:sp>
        <p:nvSpPr>
          <p:cNvPr id="11271" name="TextBox 14"/>
          <p:cNvSpPr txBox="1">
            <a:spLocks noChangeArrowheads="1"/>
          </p:cNvSpPr>
          <p:nvPr/>
        </p:nvSpPr>
        <p:spPr bwMode="auto">
          <a:xfrm>
            <a:off x="3124200" y="5486400"/>
            <a:ext cx="3581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i="1">
                <a:solidFill>
                  <a:srgbClr val="FF0000"/>
                </a:solidFill>
              </a:rPr>
              <a:t>The larger the connectivity the larger the input of new individuals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533400"/>
            <a:ext cx="9144000" cy="3667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Patch quality</a:t>
            </a:r>
          </a:p>
        </p:txBody>
      </p:sp>
      <p:sp>
        <p:nvSpPr>
          <p:cNvPr id="12292" name="TextBox 5"/>
          <p:cNvSpPr txBox="1">
            <a:spLocks noChangeArrowheads="1"/>
          </p:cNvSpPr>
          <p:nvPr/>
        </p:nvSpPr>
        <p:spPr bwMode="auto">
          <a:xfrm>
            <a:off x="1905000" y="5715000"/>
            <a:ext cx="57150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b="1" i="1">
                <a:solidFill>
                  <a:srgbClr val="FF0000"/>
                </a:solidFill>
              </a:rPr>
              <a:t>The better the quality of habitat the larger the populations and resilience of their individuals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041830" y="1335251"/>
            <a:ext cx="3558520" cy="4073400"/>
            <a:chOff x="3041830" y="1335251"/>
            <a:chExt cx="3558520" cy="40734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1830" y="1591331"/>
              <a:ext cx="2684373" cy="3710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00175" y="1686543"/>
              <a:ext cx="1400175" cy="14287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2294" name="Rectangle 6"/>
            <p:cNvSpPr>
              <a:spLocks noChangeArrowheads="1"/>
            </p:cNvSpPr>
            <p:nvPr/>
          </p:nvSpPr>
          <p:spPr bwMode="auto">
            <a:xfrm>
              <a:off x="4581525" y="5194338"/>
              <a:ext cx="1895475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Griffen &amp; Drake (Proc. Biol. Sci. 2008)</a:t>
              </a:r>
            </a:p>
          </p:txBody>
        </p:sp>
        <p:sp>
          <p:nvSpPr>
            <p:cNvPr id="2" name="Rectangle 7"/>
            <p:cNvSpPr>
              <a:spLocks noChangeArrowheads="1"/>
            </p:cNvSpPr>
            <p:nvPr/>
          </p:nvSpPr>
          <p:spPr bwMode="auto">
            <a:xfrm>
              <a:off x="5184307" y="1335251"/>
              <a:ext cx="140754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sz="800" dirty="0"/>
                <a:t>Experimental populations of </a:t>
              </a:r>
              <a:r>
                <a:rPr lang="en-US" sz="800" i="1" dirty="0"/>
                <a:t>Daphnia magna</a:t>
              </a:r>
              <a:endParaRPr lang="en-US" sz="8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9" name="Freeform 27"/>
          <p:cNvSpPr>
            <a:spLocks/>
          </p:cNvSpPr>
          <p:nvPr/>
        </p:nvSpPr>
        <p:spPr bwMode="auto">
          <a:xfrm>
            <a:off x="3571875" y="1520825"/>
            <a:ext cx="739775" cy="1482725"/>
          </a:xfrm>
          <a:custGeom>
            <a:avLst/>
            <a:gdLst>
              <a:gd name="T0" fmla="*/ 0 w 466"/>
              <a:gd name="T1" fmla="*/ 0 h 934"/>
              <a:gd name="T2" fmla="*/ 620713 w 466"/>
              <a:gd name="T3" fmla="*/ 357188 h 934"/>
              <a:gd name="T4" fmla="*/ 595313 w 466"/>
              <a:gd name="T5" fmla="*/ 728663 h 934"/>
              <a:gd name="T6" fmla="*/ 250825 w 466"/>
              <a:gd name="T7" fmla="*/ 992188 h 934"/>
              <a:gd name="T8" fmla="*/ 369888 w 466"/>
              <a:gd name="T9" fmla="*/ 1363663 h 934"/>
              <a:gd name="T10" fmla="*/ 739775 w 466"/>
              <a:gd name="T11" fmla="*/ 1482725 h 93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466" h="934">
                <a:moveTo>
                  <a:pt x="0" y="0"/>
                </a:moveTo>
                <a:cubicBezTo>
                  <a:pt x="65" y="38"/>
                  <a:pt x="329" y="149"/>
                  <a:pt x="391" y="225"/>
                </a:cubicBezTo>
                <a:cubicBezTo>
                  <a:pt x="453" y="301"/>
                  <a:pt x="414" y="392"/>
                  <a:pt x="375" y="459"/>
                </a:cubicBezTo>
                <a:cubicBezTo>
                  <a:pt x="336" y="526"/>
                  <a:pt x="182" y="558"/>
                  <a:pt x="158" y="625"/>
                </a:cubicBezTo>
                <a:cubicBezTo>
                  <a:pt x="134" y="692"/>
                  <a:pt x="182" y="808"/>
                  <a:pt x="233" y="859"/>
                </a:cubicBezTo>
                <a:cubicBezTo>
                  <a:pt x="284" y="910"/>
                  <a:pt x="418" y="918"/>
                  <a:pt x="466" y="934"/>
                </a:cubicBezTo>
              </a:path>
            </a:pathLst>
          </a:custGeom>
          <a:noFill/>
          <a:ln w="50800">
            <a:solidFill>
              <a:schemeClr val="tx1"/>
            </a:solidFill>
            <a:round/>
            <a:headEnd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13352" name="Freeform 40"/>
          <p:cNvSpPr>
            <a:spLocks/>
          </p:cNvSpPr>
          <p:nvPr/>
        </p:nvSpPr>
        <p:spPr bwMode="auto">
          <a:xfrm>
            <a:off x="1905000" y="1600200"/>
            <a:ext cx="2209800" cy="2819400"/>
          </a:xfrm>
          <a:custGeom>
            <a:avLst/>
            <a:gdLst>
              <a:gd name="T0" fmla="*/ 0 w 1392"/>
              <a:gd name="T1" fmla="*/ 2819400 h 1776"/>
              <a:gd name="T2" fmla="*/ 1219200 w 1392"/>
              <a:gd name="T3" fmla="*/ 685800 h 1776"/>
              <a:gd name="T4" fmla="*/ 2209800 w 1392"/>
              <a:gd name="T5" fmla="*/ 0 h 1776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92" h="1776">
                <a:moveTo>
                  <a:pt x="0" y="1776"/>
                </a:moveTo>
                <a:cubicBezTo>
                  <a:pt x="268" y="1252"/>
                  <a:pt x="536" y="728"/>
                  <a:pt x="768" y="432"/>
                </a:cubicBezTo>
                <a:cubicBezTo>
                  <a:pt x="1000" y="136"/>
                  <a:pt x="1196" y="68"/>
                  <a:pt x="1392" y="0"/>
                </a:cubicBezTo>
              </a:path>
            </a:pathLst>
          </a:custGeom>
          <a:noFill/>
          <a:ln w="508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9144000" cy="3762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dirty="0" smtClean="0">
                <a:latin typeface="Calibri" pitchFamily="34" charset="0"/>
              </a:rPr>
              <a:t>Rules of thumb about habitat in </a:t>
            </a:r>
            <a:r>
              <a:rPr lang="en-US" dirty="0" err="1" smtClean="0">
                <a:latin typeface="Calibri" pitchFamily="34" charset="0"/>
              </a:rPr>
              <a:t>metapopulations</a:t>
            </a:r>
            <a:endParaRPr lang="en-US" dirty="0" smtClean="0">
              <a:latin typeface="Calibri" pitchFamily="34" charset="0"/>
            </a:endParaRPr>
          </a:p>
        </p:txBody>
      </p:sp>
      <p:sp>
        <p:nvSpPr>
          <p:cNvPr id="13317" name="TextBox 4"/>
          <p:cNvSpPr txBox="1">
            <a:spLocks noChangeArrowheads="1"/>
          </p:cNvSpPr>
          <p:nvPr/>
        </p:nvSpPr>
        <p:spPr bwMode="auto">
          <a:xfrm>
            <a:off x="304800" y="1295400"/>
            <a:ext cx="1752600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100" i="1">
                <a:solidFill>
                  <a:srgbClr val="FF0000"/>
                </a:solidFill>
              </a:rPr>
              <a:t>The larger a patch the larger the populations</a:t>
            </a:r>
          </a:p>
        </p:txBody>
      </p:sp>
      <p:sp>
        <p:nvSpPr>
          <p:cNvPr id="13318" name="TextBox 5"/>
          <p:cNvSpPr txBox="1">
            <a:spLocks noChangeArrowheads="1"/>
          </p:cNvSpPr>
          <p:nvPr/>
        </p:nvSpPr>
        <p:spPr bwMode="auto">
          <a:xfrm>
            <a:off x="304800" y="1828800"/>
            <a:ext cx="16002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100" i="1">
                <a:solidFill>
                  <a:srgbClr val="FF0000"/>
                </a:solidFill>
              </a:rPr>
              <a:t>The larger patch the smaller the edge effects</a:t>
            </a:r>
          </a:p>
        </p:txBody>
      </p:sp>
      <p:sp>
        <p:nvSpPr>
          <p:cNvPr id="13319" name="TextBox 6"/>
          <p:cNvSpPr txBox="1">
            <a:spLocks noChangeArrowheads="1"/>
          </p:cNvSpPr>
          <p:nvPr/>
        </p:nvSpPr>
        <p:spPr bwMode="auto">
          <a:xfrm>
            <a:off x="304800" y="2514600"/>
            <a:ext cx="15240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100" i="1">
                <a:solidFill>
                  <a:srgbClr val="FF0000"/>
                </a:solidFill>
              </a:rPr>
              <a:t>The larger a patch the larger the rate of immigration</a:t>
            </a:r>
          </a:p>
        </p:txBody>
      </p:sp>
      <p:sp>
        <p:nvSpPr>
          <p:cNvPr id="13320" name="TextBox 7"/>
          <p:cNvSpPr txBox="1">
            <a:spLocks noChangeArrowheads="1"/>
          </p:cNvSpPr>
          <p:nvPr/>
        </p:nvSpPr>
        <p:spPr bwMode="auto">
          <a:xfrm>
            <a:off x="304800" y="3505200"/>
            <a:ext cx="167640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100" i="1">
                <a:solidFill>
                  <a:srgbClr val="FF0000"/>
                </a:solidFill>
              </a:rPr>
              <a:t>The larger the connectivity the larger the input of new individuals</a:t>
            </a:r>
          </a:p>
        </p:txBody>
      </p:sp>
      <p:sp>
        <p:nvSpPr>
          <p:cNvPr id="13321" name="TextBox 8"/>
          <p:cNvSpPr txBox="1">
            <a:spLocks noChangeArrowheads="1"/>
          </p:cNvSpPr>
          <p:nvPr/>
        </p:nvSpPr>
        <p:spPr bwMode="auto">
          <a:xfrm>
            <a:off x="304800" y="4419600"/>
            <a:ext cx="182880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100" i="1">
                <a:solidFill>
                  <a:srgbClr val="FF0000"/>
                </a:solidFill>
              </a:rPr>
              <a:t>The better the quality of habitat the larger the populations and resilience of their individuals</a:t>
            </a:r>
          </a:p>
        </p:txBody>
      </p:sp>
      <p:grpSp>
        <p:nvGrpSpPr>
          <p:cNvPr id="13350" name="Group 38"/>
          <p:cNvGrpSpPr>
            <a:grpSpLocks/>
          </p:cNvGrpSpPr>
          <p:nvPr/>
        </p:nvGrpSpPr>
        <p:grpSpPr bwMode="auto">
          <a:xfrm>
            <a:off x="4648200" y="2514600"/>
            <a:ext cx="3719513" cy="1295400"/>
            <a:chOff x="2928" y="1584"/>
            <a:chExt cx="2343" cy="816"/>
          </a:xfrm>
        </p:grpSpPr>
        <p:pic>
          <p:nvPicPr>
            <p:cNvPr id="1334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28" y="1584"/>
              <a:ext cx="2244" cy="7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347" name="Rectangle 13"/>
            <p:cNvSpPr>
              <a:spLocks noChangeArrowheads="1"/>
            </p:cNvSpPr>
            <p:nvPr/>
          </p:nvSpPr>
          <p:spPr bwMode="auto">
            <a:xfrm>
              <a:off x="4347" y="2284"/>
              <a:ext cx="924" cy="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600"/>
                <a:t>Griffen &amp; Drake (Proc. Biol. Sci. 2008)</a:t>
              </a:r>
            </a:p>
          </p:txBody>
        </p:sp>
        <p:sp>
          <p:nvSpPr>
            <p:cNvPr id="2" name="Rectangle 14"/>
            <p:cNvSpPr>
              <a:spLocks noChangeArrowheads="1"/>
            </p:cNvSpPr>
            <p:nvPr/>
          </p:nvSpPr>
          <p:spPr bwMode="auto">
            <a:xfrm>
              <a:off x="3216" y="1632"/>
              <a:ext cx="717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Low food/small patch</a:t>
              </a:r>
            </a:p>
          </p:txBody>
        </p:sp>
        <p:sp>
          <p:nvSpPr>
            <p:cNvPr id="3" name="Rectangle 19"/>
            <p:cNvSpPr>
              <a:spLocks noChangeArrowheads="1"/>
            </p:cNvSpPr>
            <p:nvPr/>
          </p:nvSpPr>
          <p:spPr bwMode="auto">
            <a:xfrm>
              <a:off x="4320" y="1632"/>
              <a:ext cx="714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high food/large patch</a:t>
              </a:r>
            </a:p>
          </p:txBody>
        </p:sp>
        <p:pic>
          <p:nvPicPr>
            <p:cNvPr id="5" name="Picture 4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4" y="1776"/>
              <a:ext cx="258" cy="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3349" name="Group 37"/>
          <p:cNvGrpSpPr>
            <a:grpSpLocks/>
          </p:cNvGrpSpPr>
          <p:nvPr/>
        </p:nvGrpSpPr>
        <p:grpSpPr bwMode="auto">
          <a:xfrm>
            <a:off x="4572000" y="533400"/>
            <a:ext cx="3025775" cy="1752600"/>
            <a:chOff x="2880" y="336"/>
            <a:chExt cx="1906" cy="1104"/>
          </a:xfrm>
        </p:grpSpPr>
        <p:pic>
          <p:nvPicPr>
            <p:cNvPr id="6" name="Picture 8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0" y="336"/>
              <a:ext cx="1906" cy="11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6" y="720"/>
              <a:ext cx="258" cy="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345" name="Rectangle 27"/>
            <p:cNvSpPr>
              <a:spLocks noChangeArrowheads="1"/>
            </p:cNvSpPr>
            <p:nvPr/>
          </p:nvSpPr>
          <p:spPr bwMode="auto">
            <a:xfrm>
              <a:off x="3552" y="1064"/>
              <a:ext cx="1194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Griffen &amp; Drake (Proc. Biol. Sci. 2008)</a:t>
              </a:r>
            </a:p>
          </p:txBody>
        </p:sp>
      </p:grpSp>
      <p:grpSp>
        <p:nvGrpSpPr>
          <p:cNvPr id="13351" name="Group 39"/>
          <p:cNvGrpSpPr>
            <a:grpSpLocks/>
          </p:cNvGrpSpPr>
          <p:nvPr/>
        </p:nvGrpSpPr>
        <p:grpSpPr bwMode="auto">
          <a:xfrm>
            <a:off x="4724400" y="3922713"/>
            <a:ext cx="2190750" cy="2409825"/>
            <a:chOff x="2976" y="2471"/>
            <a:chExt cx="1380" cy="1518"/>
          </a:xfrm>
        </p:grpSpPr>
        <p:pic>
          <p:nvPicPr>
            <p:cNvPr id="13340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6" y="2471"/>
              <a:ext cx="1344" cy="1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Rectangle 29"/>
            <p:cNvSpPr>
              <a:spLocks noChangeArrowheads="1"/>
            </p:cNvSpPr>
            <p:nvPr/>
          </p:nvSpPr>
          <p:spPr bwMode="auto">
            <a:xfrm>
              <a:off x="3433" y="3648"/>
              <a:ext cx="923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Fahrig (J. Wild. Mang. 1997)</a:t>
              </a:r>
            </a:p>
          </p:txBody>
        </p:sp>
        <p:sp>
          <p:nvSpPr>
            <p:cNvPr id="13342" name="Rectangle 30"/>
            <p:cNvSpPr>
              <a:spLocks noChangeArrowheads="1"/>
            </p:cNvSpPr>
            <p:nvPr/>
          </p:nvSpPr>
          <p:spPr bwMode="auto">
            <a:xfrm>
              <a:off x="3168" y="2880"/>
              <a:ext cx="607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Simulation model</a:t>
              </a:r>
            </a:p>
          </p:txBody>
        </p:sp>
      </p:grpSp>
      <p:sp>
        <p:nvSpPr>
          <p:cNvPr id="13341" name="Freeform 29"/>
          <p:cNvSpPr>
            <a:spLocks/>
          </p:cNvSpPr>
          <p:nvPr/>
        </p:nvSpPr>
        <p:spPr bwMode="auto">
          <a:xfrm>
            <a:off x="1828800" y="1524000"/>
            <a:ext cx="2546350" cy="1476375"/>
          </a:xfrm>
          <a:custGeom>
            <a:avLst/>
            <a:gdLst>
              <a:gd name="T0" fmla="*/ 0 w 1700"/>
              <a:gd name="T1" fmla="*/ 0 h 642"/>
              <a:gd name="T2" fmla="*/ 1198282 w 1700"/>
              <a:gd name="T3" fmla="*/ 1207316 h 642"/>
              <a:gd name="T4" fmla="*/ 2546350 w 1700"/>
              <a:gd name="T5" fmla="*/ 1476375 h 64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700" h="642">
                <a:moveTo>
                  <a:pt x="0" y="0"/>
                </a:moveTo>
                <a:cubicBezTo>
                  <a:pt x="133" y="86"/>
                  <a:pt x="517" y="418"/>
                  <a:pt x="800" y="525"/>
                </a:cubicBezTo>
                <a:cubicBezTo>
                  <a:pt x="1083" y="632"/>
                  <a:pt x="1513" y="618"/>
                  <a:pt x="1700" y="642"/>
                </a:cubicBezTo>
              </a:path>
            </a:pathLst>
          </a:custGeom>
          <a:noFill/>
          <a:ln w="50800">
            <a:solidFill>
              <a:schemeClr val="tx1"/>
            </a:solidFill>
            <a:round/>
            <a:headEnd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13343" name="Freeform 31"/>
          <p:cNvSpPr>
            <a:spLocks/>
          </p:cNvSpPr>
          <p:nvPr/>
        </p:nvSpPr>
        <p:spPr bwMode="auto">
          <a:xfrm>
            <a:off x="1828800" y="1524000"/>
            <a:ext cx="2819400" cy="2895600"/>
          </a:xfrm>
          <a:custGeom>
            <a:avLst/>
            <a:gdLst>
              <a:gd name="T0" fmla="*/ 0 w 1776"/>
              <a:gd name="T1" fmla="*/ 0 h 1824"/>
              <a:gd name="T2" fmla="*/ 1743075 w 1776"/>
              <a:gd name="T3" fmla="*/ 1162050 h 1824"/>
              <a:gd name="T4" fmla="*/ 2819400 w 1776"/>
              <a:gd name="T5" fmla="*/ 2895600 h 1824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776" h="1824">
                <a:moveTo>
                  <a:pt x="0" y="0"/>
                </a:moveTo>
                <a:cubicBezTo>
                  <a:pt x="183" y="122"/>
                  <a:pt x="802" y="428"/>
                  <a:pt x="1098" y="732"/>
                </a:cubicBezTo>
                <a:cubicBezTo>
                  <a:pt x="1394" y="1036"/>
                  <a:pt x="1635" y="1597"/>
                  <a:pt x="1776" y="1824"/>
                </a:cubicBezTo>
              </a:path>
            </a:pathLst>
          </a:cu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CA"/>
          </a:p>
        </p:txBody>
      </p:sp>
      <p:grpSp>
        <p:nvGrpSpPr>
          <p:cNvPr id="13348" name="Group 36"/>
          <p:cNvGrpSpPr>
            <a:grpSpLocks/>
          </p:cNvGrpSpPr>
          <p:nvPr/>
        </p:nvGrpSpPr>
        <p:grpSpPr bwMode="auto">
          <a:xfrm>
            <a:off x="1812925" y="3797300"/>
            <a:ext cx="2835275" cy="1384300"/>
            <a:chOff x="1142" y="2392"/>
            <a:chExt cx="1786" cy="872"/>
          </a:xfrm>
        </p:grpSpPr>
        <p:sp>
          <p:nvSpPr>
            <p:cNvPr id="13338" name="Freeform 30"/>
            <p:cNvSpPr>
              <a:spLocks/>
            </p:cNvSpPr>
            <p:nvPr/>
          </p:nvSpPr>
          <p:spPr bwMode="auto">
            <a:xfrm>
              <a:off x="1142" y="2392"/>
              <a:ext cx="1786" cy="872"/>
            </a:xfrm>
            <a:custGeom>
              <a:avLst/>
              <a:gdLst>
                <a:gd name="T0" fmla="*/ 0 w 1758"/>
                <a:gd name="T1" fmla="*/ 0 h 725"/>
                <a:gd name="T2" fmla="*/ 889 w 1758"/>
                <a:gd name="T3" fmla="*/ 271 h 725"/>
                <a:gd name="T4" fmla="*/ 1786 w 1758"/>
                <a:gd name="T5" fmla="*/ 872 h 72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758" h="725">
                  <a:moveTo>
                    <a:pt x="0" y="0"/>
                  </a:moveTo>
                  <a:cubicBezTo>
                    <a:pt x="147" y="38"/>
                    <a:pt x="582" y="104"/>
                    <a:pt x="875" y="225"/>
                  </a:cubicBezTo>
                  <a:cubicBezTo>
                    <a:pt x="1168" y="346"/>
                    <a:pt x="1574" y="621"/>
                    <a:pt x="1758" y="725"/>
                  </a:cubicBezTo>
                </a:path>
              </a:pathLst>
            </a:cu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" name="TextBox 31"/>
            <p:cNvSpPr txBox="1">
              <a:spLocks noChangeArrowheads="1"/>
            </p:cNvSpPr>
            <p:nvPr/>
          </p:nvSpPr>
          <p:spPr bwMode="auto">
            <a:xfrm>
              <a:off x="2016" y="2976"/>
              <a:ext cx="720" cy="250"/>
            </a:xfrm>
            <a:prstGeom prst="rect">
              <a:avLst/>
            </a:prstGeom>
            <a:solidFill>
              <a:srgbClr val="C4BD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000"/>
                <a:t>Effect of patch isolation</a:t>
              </a:r>
            </a:p>
          </p:txBody>
        </p:sp>
      </p:grpSp>
      <p:grpSp>
        <p:nvGrpSpPr>
          <p:cNvPr id="13344" name="Group 32"/>
          <p:cNvGrpSpPr>
            <a:grpSpLocks/>
          </p:cNvGrpSpPr>
          <p:nvPr/>
        </p:nvGrpSpPr>
        <p:grpSpPr bwMode="auto">
          <a:xfrm>
            <a:off x="1627188" y="1355725"/>
            <a:ext cx="2792412" cy="1316038"/>
            <a:chOff x="1025" y="854"/>
            <a:chExt cx="1759" cy="829"/>
          </a:xfrm>
        </p:grpSpPr>
        <p:sp>
          <p:nvSpPr>
            <p:cNvPr id="13334" name="Line 23"/>
            <p:cNvSpPr>
              <a:spLocks noChangeShapeType="1"/>
            </p:cNvSpPr>
            <p:nvPr/>
          </p:nvSpPr>
          <p:spPr bwMode="auto">
            <a:xfrm>
              <a:off x="1152" y="960"/>
              <a:ext cx="1632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3335" name="Freeform 24"/>
            <p:cNvSpPr>
              <a:spLocks/>
            </p:cNvSpPr>
            <p:nvPr/>
          </p:nvSpPr>
          <p:spPr bwMode="auto">
            <a:xfrm>
              <a:off x="1050" y="974"/>
              <a:ext cx="1638" cy="293"/>
            </a:xfrm>
            <a:custGeom>
              <a:avLst/>
              <a:gdLst>
                <a:gd name="T0" fmla="*/ 0 w 1638"/>
                <a:gd name="T1" fmla="*/ 293 h 293"/>
                <a:gd name="T2" fmla="*/ 600 w 1638"/>
                <a:gd name="T3" fmla="*/ 101 h 293"/>
                <a:gd name="T4" fmla="*/ 1638 w 1638"/>
                <a:gd name="T5" fmla="*/ 0 h 2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38" h="293">
                  <a:moveTo>
                    <a:pt x="0" y="293"/>
                  </a:moveTo>
                  <a:cubicBezTo>
                    <a:pt x="100" y="261"/>
                    <a:pt x="327" y="150"/>
                    <a:pt x="600" y="101"/>
                  </a:cubicBezTo>
                  <a:cubicBezTo>
                    <a:pt x="873" y="52"/>
                    <a:pt x="1422" y="21"/>
                    <a:pt x="1638" y="0"/>
                  </a:cubicBezTo>
                </a:path>
              </a:pathLst>
            </a:cu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3336" name="Freeform 25"/>
            <p:cNvSpPr>
              <a:spLocks/>
            </p:cNvSpPr>
            <p:nvPr/>
          </p:nvSpPr>
          <p:spPr bwMode="auto">
            <a:xfrm>
              <a:off x="1025" y="958"/>
              <a:ext cx="1566" cy="725"/>
            </a:xfrm>
            <a:custGeom>
              <a:avLst/>
              <a:gdLst>
                <a:gd name="T0" fmla="*/ 0 w 1566"/>
                <a:gd name="T1" fmla="*/ 725 h 725"/>
                <a:gd name="T2" fmla="*/ 721 w 1566"/>
                <a:gd name="T3" fmla="*/ 213 h 725"/>
                <a:gd name="T4" fmla="*/ 1566 w 1566"/>
                <a:gd name="T5" fmla="*/ 0 h 72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566" h="725">
                  <a:moveTo>
                    <a:pt x="0" y="725"/>
                  </a:moveTo>
                  <a:cubicBezTo>
                    <a:pt x="119" y="638"/>
                    <a:pt x="460" y="334"/>
                    <a:pt x="721" y="213"/>
                  </a:cubicBezTo>
                  <a:cubicBezTo>
                    <a:pt x="982" y="92"/>
                    <a:pt x="1390" y="44"/>
                    <a:pt x="1566" y="0"/>
                  </a:cubicBezTo>
                </a:path>
              </a:pathLst>
            </a:cu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3337" name="TextBox 10"/>
            <p:cNvSpPr txBox="1">
              <a:spLocks noChangeArrowheads="1"/>
            </p:cNvSpPr>
            <p:nvPr/>
          </p:nvSpPr>
          <p:spPr bwMode="auto">
            <a:xfrm>
              <a:off x="1920" y="854"/>
              <a:ext cx="672" cy="252"/>
            </a:xfrm>
            <a:prstGeom prst="rect">
              <a:avLst/>
            </a:prstGeom>
            <a:solidFill>
              <a:srgbClr val="C4BD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000" dirty="0"/>
                <a:t>Effect of </a:t>
              </a:r>
              <a:r>
                <a:rPr lang="en-US" sz="1000" dirty="0" smtClean="0"/>
                <a:t>patch </a:t>
              </a:r>
              <a:r>
                <a:rPr lang="en-US" sz="1000" dirty="0"/>
                <a:t>size</a:t>
              </a:r>
            </a:p>
          </p:txBody>
        </p:sp>
      </p:grpSp>
      <p:grpSp>
        <p:nvGrpSpPr>
          <p:cNvPr id="13354" name="Group 42"/>
          <p:cNvGrpSpPr>
            <a:grpSpLocks/>
          </p:cNvGrpSpPr>
          <p:nvPr/>
        </p:nvGrpSpPr>
        <p:grpSpPr bwMode="auto">
          <a:xfrm>
            <a:off x="1679575" y="1997075"/>
            <a:ext cx="2816225" cy="2422525"/>
            <a:chOff x="1058" y="1258"/>
            <a:chExt cx="1774" cy="1526"/>
          </a:xfrm>
        </p:grpSpPr>
        <p:sp>
          <p:nvSpPr>
            <p:cNvPr id="13330" name="Freeform 28"/>
            <p:cNvSpPr>
              <a:spLocks/>
            </p:cNvSpPr>
            <p:nvPr/>
          </p:nvSpPr>
          <p:spPr bwMode="auto">
            <a:xfrm>
              <a:off x="1058" y="1258"/>
              <a:ext cx="1700" cy="642"/>
            </a:xfrm>
            <a:custGeom>
              <a:avLst/>
              <a:gdLst>
                <a:gd name="T0" fmla="*/ 0 w 1700"/>
                <a:gd name="T1" fmla="*/ 0 h 642"/>
                <a:gd name="T2" fmla="*/ 800 w 1700"/>
                <a:gd name="T3" fmla="*/ 525 h 642"/>
                <a:gd name="T4" fmla="*/ 1700 w 1700"/>
                <a:gd name="T5" fmla="*/ 642 h 64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700" h="642">
                  <a:moveTo>
                    <a:pt x="0" y="0"/>
                  </a:moveTo>
                  <a:cubicBezTo>
                    <a:pt x="133" y="86"/>
                    <a:pt x="517" y="418"/>
                    <a:pt x="800" y="525"/>
                  </a:cubicBezTo>
                  <a:cubicBezTo>
                    <a:pt x="1083" y="632"/>
                    <a:pt x="1513" y="618"/>
                    <a:pt x="1700" y="642"/>
                  </a:cubicBezTo>
                </a:path>
              </a:pathLst>
            </a:custGeom>
            <a:noFill/>
            <a:ln w="50800">
              <a:solidFill>
                <a:schemeClr val="tx1"/>
              </a:solidFill>
              <a:round/>
              <a:headEnd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CA"/>
            </a:p>
          </p:txBody>
        </p:sp>
        <p:grpSp>
          <p:nvGrpSpPr>
            <p:cNvPr id="13331" name="Group 41"/>
            <p:cNvGrpSpPr>
              <a:grpSpLocks/>
            </p:cNvGrpSpPr>
            <p:nvPr/>
          </p:nvGrpSpPr>
          <p:grpSpPr bwMode="auto">
            <a:xfrm>
              <a:off x="1200" y="1776"/>
              <a:ext cx="1632" cy="1008"/>
              <a:chOff x="1200" y="1776"/>
              <a:chExt cx="1632" cy="1008"/>
            </a:xfrm>
          </p:grpSpPr>
          <p:sp>
            <p:nvSpPr>
              <p:cNvPr id="13332" name="Freeform 26"/>
              <p:cNvSpPr>
                <a:spLocks/>
              </p:cNvSpPr>
              <p:nvPr/>
            </p:nvSpPr>
            <p:spPr bwMode="auto">
              <a:xfrm>
                <a:off x="1200" y="1872"/>
                <a:ext cx="1632" cy="912"/>
              </a:xfrm>
              <a:custGeom>
                <a:avLst/>
                <a:gdLst>
                  <a:gd name="T0" fmla="*/ 0 w 1632"/>
                  <a:gd name="T1" fmla="*/ 912 h 912"/>
                  <a:gd name="T2" fmla="*/ 672 w 1632"/>
                  <a:gd name="T3" fmla="*/ 192 h 912"/>
                  <a:gd name="T4" fmla="*/ 1632 w 1632"/>
                  <a:gd name="T5" fmla="*/ 0 h 9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32" h="912">
                    <a:moveTo>
                      <a:pt x="0" y="912"/>
                    </a:moveTo>
                    <a:cubicBezTo>
                      <a:pt x="200" y="628"/>
                      <a:pt x="400" y="344"/>
                      <a:pt x="672" y="192"/>
                    </a:cubicBezTo>
                    <a:cubicBezTo>
                      <a:pt x="944" y="40"/>
                      <a:pt x="1288" y="20"/>
                      <a:pt x="1632" y="0"/>
                    </a:cubicBezTo>
                  </a:path>
                </a:pathLst>
              </a:custGeom>
              <a:noFill/>
              <a:ln w="50800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CA"/>
              </a:p>
            </p:txBody>
          </p:sp>
          <p:sp>
            <p:nvSpPr>
              <p:cNvPr id="13333" name="TextBox 22"/>
              <p:cNvSpPr txBox="1">
                <a:spLocks noChangeArrowheads="1"/>
              </p:cNvSpPr>
              <p:nvPr/>
            </p:nvSpPr>
            <p:spPr bwMode="auto">
              <a:xfrm>
                <a:off x="1920" y="1776"/>
                <a:ext cx="720" cy="250"/>
              </a:xfrm>
              <a:prstGeom prst="rect">
                <a:avLst/>
              </a:prstGeom>
              <a:solidFill>
                <a:srgbClr val="C4BD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algn="ctr" eaLnBrk="1" hangingPunct="1"/>
                <a:r>
                  <a:rPr lang="en-US" sz="1000"/>
                  <a:t>Effect of patch size and quality</a:t>
                </a:r>
              </a:p>
            </p:txBody>
          </p:sp>
        </p:grpSp>
      </p:grpSp>
      <p:sp>
        <p:nvSpPr>
          <p:cNvPr id="39" name="TextBox 38"/>
          <p:cNvSpPr txBox="1"/>
          <p:nvPr/>
        </p:nvSpPr>
        <p:spPr>
          <a:xfrm>
            <a:off x="0" y="6332538"/>
            <a:ext cx="9144000" cy="5232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sz="1400" dirty="0" smtClean="0">
                <a:latin typeface="Calibri" pitchFamily="34" charset="0"/>
              </a:rPr>
              <a:t>Habitat loss can reduce populations and cause extinctions through multiple mechanisms mediated by the amount, patchiness and quality of habitats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3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3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3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3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3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39" grpId="0" animBg="1"/>
      <p:bldP spid="13352" grpId="0" animBg="1"/>
      <p:bldP spid="13317" grpId="0"/>
      <p:bldP spid="13318" grpId="0"/>
      <p:bldP spid="13319" grpId="0"/>
      <p:bldP spid="13320" grpId="0"/>
      <p:bldP spid="13321" grpId="0"/>
      <p:bldP spid="13341" grpId="0" animBg="1"/>
      <p:bldP spid="13343" grpId="0" animBg="1"/>
      <p:bldP spid="3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TextBox 4"/>
          <p:cNvSpPr txBox="1">
            <a:spLocks noChangeArrowheads="1"/>
          </p:cNvSpPr>
          <p:nvPr/>
        </p:nvSpPr>
        <p:spPr bwMode="auto">
          <a:xfrm>
            <a:off x="206515" y="6264315"/>
            <a:ext cx="284003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dirty="0" err="1">
                <a:latin typeface="Calibri" pitchFamily="34" charset="0"/>
              </a:rPr>
              <a:t>Tilman</a:t>
            </a:r>
            <a:r>
              <a:rPr lang="en-US" dirty="0">
                <a:latin typeface="Calibri" pitchFamily="34" charset="0"/>
              </a:rPr>
              <a:t> et al (Nature 2002)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762000"/>
            <a:ext cx="9144000" cy="3667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+mn-lt"/>
                <a:cs typeface="+mn-cs"/>
              </a:rPr>
              <a:t>The effect may not be apparent soon: habitat destruction and extinction debt</a:t>
            </a:r>
          </a:p>
        </p:txBody>
      </p:sp>
      <p:sp>
        <p:nvSpPr>
          <p:cNvPr id="2" name="Freeform 1"/>
          <p:cNvSpPr/>
          <p:nvPr/>
        </p:nvSpPr>
        <p:spPr>
          <a:xfrm>
            <a:off x="500514" y="1684421"/>
            <a:ext cx="2631326" cy="2374649"/>
          </a:xfrm>
          <a:custGeom>
            <a:avLst/>
            <a:gdLst>
              <a:gd name="connsiteX0" fmla="*/ 356134 w 1973179"/>
              <a:gd name="connsiteY0" fmla="*/ 67377 h 1183907"/>
              <a:gd name="connsiteX1" fmla="*/ 1087654 w 1973179"/>
              <a:gd name="connsiteY1" fmla="*/ 0 h 1183907"/>
              <a:gd name="connsiteX2" fmla="*/ 1973179 w 1973179"/>
              <a:gd name="connsiteY2" fmla="*/ 577516 h 1183907"/>
              <a:gd name="connsiteX3" fmla="*/ 1540042 w 1973179"/>
              <a:gd name="connsiteY3" fmla="*/ 1183907 h 1183907"/>
              <a:gd name="connsiteX4" fmla="*/ 693019 w 1973179"/>
              <a:gd name="connsiteY4" fmla="*/ 798897 h 1183907"/>
              <a:gd name="connsiteX5" fmla="*/ 0 w 1973179"/>
              <a:gd name="connsiteY5" fmla="*/ 317634 h 1183907"/>
              <a:gd name="connsiteX6" fmla="*/ 356134 w 1973179"/>
              <a:gd name="connsiteY6" fmla="*/ 67377 h 1183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3179" h="1183907">
                <a:moveTo>
                  <a:pt x="356134" y="67377"/>
                </a:moveTo>
                <a:lnTo>
                  <a:pt x="1087654" y="0"/>
                </a:lnTo>
                <a:lnTo>
                  <a:pt x="1973179" y="577516"/>
                </a:lnTo>
                <a:lnTo>
                  <a:pt x="1540042" y="1183907"/>
                </a:lnTo>
                <a:lnTo>
                  <a:pt x="693019" y="798897"/>
                </a:lnTo>
                <a:lnTo>
                  <a:pt x="0" y="317634"/>
                </a:lnTo>
                <a:lnTo>
                  <a:pt x="356134" y="6737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Down Arrow 3"/>
          <p:cNvSpPr/>
          <p:nvPr/>
        </p:nvSpPr>
        <p:spPr>
          <a:xfrm rot="2661668">
            <a:off x="1015753" y="1403286"/>
            <a:ext cx="1629820" cy="3014181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Freeform 4"/>
          <p:cNvSpPr/>
          <p:nvPr/>
        </p:nvSpPr>
        <p:spPr>
          <a:xfrm>
            <a:off x="1106615" y="2168860"/>
            <a:ext cx="1617045" cy="1241659"/>
          </a:xfrm>
          <a:custGeom>
            <a:avLst/>
            <a:gdLst>
              <a:gd name="connsiteX0" fmla="*/ 0 w 1617045"/>
              <a:gd name="connsiteY0" fmla="*/ 0 h 1241659"/>
              <a:gd name="connsiteX1" fmla="*/ 1126156 w 1617045"/>
              <a:gd name="connsiteY1" fmla="*/ 231006 h 1241659"/>
              <a:gd name="connsiteX2" fmla="*/ 1617045 w 1617045"/>
              <a:gd name="connsiteY2" fmla="*/ 1241659 h 1241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17045" h="1241659">
                <a:moveTo>
                  <a:pt x="0" y="0"/>
                </a:moveTo>
                <a:cubicBezTo>
                  <a:pt x="428324" y="12031"/>
                  <a:pt x="856649" y="24063"/>
                  <a:pt x="1126156" y="231006"/>
                </a:cubicBezTo>
                <a:cubicBezTo>
                  <a:pt x="1395664" y="437949"/>
                  <a:pt x="1506354" y="839804"/>
                  <a:pt x="1617045" y="1241659"/>
                </a:cubicBezTo>
              </a:path>
            </a:pathLst>
          </a:custGeom>
          <a:noFill/>
          <a:ln w="76200">
            <a:solidFill>
              <a:srgbClr val="FF0000"/>
            </a:solidFill>
            <a:prstDash val="sysDash"/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5" name="Group 14"/>
          <p:cNvGrpSpPr/>
          <p:nvPr/>
        </p:nvGrpSpPr>
        <p:grpSpPr>
          <a:xfrm>
            <a:off x="3562639" y="2036278"/>
            <a:ext cx="4840216" cy="2617149"/>
            <a:chOff x="4111795" y="1988840"/>
            <a:chExt cx="4840216" cy="261714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572000" y="1988840"/>
              <a:ext cx="0" cy="234026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4572000" y="4284095"/>
              <a:ext cx="4380011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6552812" y="4236657"/>
              <a:ext cx="689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Time</a:t>
              </a:r>
              <a:endParaRPr lang="en-CA" dirty="0"/>
            </a:p>
          </p:txBody>
        </p:sp>
        <p:sp>
          <p:nvSpPr>
            <p:cNvPr id="17" name="TextBox 16"/>
            <p:cNvSpPr txBox="1"/>
            <p:nvPr/>
          </p:nvSpPr>
          <p:spPr>
            <a:xfrm rot="16200000">
              <a:off x="3421862" y="2948803"/>
              <a:ext cx="1749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Population size</a:t>
              </a:r>
              <a:endParaRPr lang="en-CA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160934" y="2036278"/>
            <a:ext cx="4241921" cy="2112211"/>
            <a:chOff x="4160934" y="2036278"/>
            <a:chExt cx="4241921" cy="2112211"/>
          </a:xfrm>
        </p:grpSpPr>
        <p:sp>
          <p:nvSpPr>
            <p:cNvPr id="16" name="Freeform 15"/>
            <p:cNvSpPr/>
            <p:nvPr/>
          </p:nvSpPr>
          <p:spPr>
            <a:xfrm>
              <a:off x="4716379" y="2036278"/>
              <a:ext cx="3686476" cy="2102585"/>
            </a:xfrm>
            <a:custGeom>
              <a:avLst/>
              <a:gdLst>
                <a:gd name="connsiteX0" fmla="*/ 0 w 3686476"/>
                <a:gd name="connsiteY0" fmla="*/ 48482 h 2146789"/>
                <a:gd name="connsiteX1" fmla="*/ 269507 w 3686476"/>
                <a:gd name="connsiteY1" fmla="*/ 48482 h 2146789"/>
                <a:gd name="connsiteX2" fmla="*/ 529389 w 3686476"/>
                <a:gd name="connsiteY2" fmla="*/ 48482 h 2146789"/>
                <a:gd name="connsiteX3" fmla="*/ 1395663 w 3686476"/>
                <a:gd name="connsiteY3" fmla="*/ 703000 h 2146789"/>
                <a:gd name="connsiteX4" fmla="*/ 2021305 w 3686476"/>
                <a:gd name="connsiteY4" fmla="*/ 1646275 h 2146789"/>
                <a:gd name="connsiteX5" fmla="*/ 2791326 w 3686476"/>
                <a:gd name="connsiteY5" fmla="*/ 2050537 h 2146789"/>
                <a:gd name="connsiteX6" fmla="*/ 3686476 w 3686476"/>
                <a:gd name="connsiteY6" fmla="*/ 2146789 h 2146789"/>
                <a:gd name="connsiteX0" fmla="*/ 0 w 3686476"/>
                <a:gd name="connsiteY0" fmla="*/ 0 h 2098307"/>
                <a:gd name="connsiteX1" fmla="*/ 269507 w 3686476"/>
                <a:gd name="connsiteY1" fmla="*/ 0 h 2098307"/>
                <a:gd name="connsiteX2" fmla="*/ 529389 w 3686476"/>
                <a:gd name="connsiteY2" fmla="*/ 0 h 2098307"/>
                <a:gd name="connsiteX3" fmla="*/ 1395663 w 3686476"/>
                <a:gd name="connsiteY3" fmla="*/ 654518 h 2098307"/>
                <a:gd name="connsiteX4" fmla="*/ 2021305 w 3686476"/>
                <a:gd name="connsiteY4" fmla="*/ 1597793 h 2098307"/>
                <a:gd name="connsiteX5" fmla="*/ 2791326 w 3686476"/>
                <a:gd name="connsiteY5" fmla="*/ 2002055 h 2098307"/>
                <a:gd name="connsiteX6" fmla="*/ 3686476 w 3686476"/>
                <a:gd name="connsiteY6" fmla="*/ 2098307 h 2098307"/>
                <a:gd name="connsiteX0" fmla="*/ 0 w 3686476"/>
                <a:gd name="connsiteY0" fmla="*/ 29945 h 2128252"/>
                <a:gd name="connsiteX1" fmla="*/ 269507 w 3686476"/>
                <a:gd name="connsiteY1" fmla="*/ 29945 h 2128252"/>
                <a:gd name="connsiteX2" fmla="*/ 529389 w 3686476"/>
                <a:gd name="connsiteY2" fmla="*/ 29945 h 2128252"/>
                <a:gd name="connsiteX3" fmla="*/ 1395663 w 3686476"/>
                <a:gd name="connsiteY3" fmla="*/ 684463 h 2128252"/>
                <a:gd name="connsiteX4" fmla="*/ 2021305 w 3686476"/>
                <a:gd name="connsiteY4" fmla="*/ 1627738 h 2128252"/>
                <a:gd name="connsiteX5" fmla="*/ 2791326 w 3686476"/>
                <a:gd name="connsiteY5" fmla="*/ 2032000 h 2128252"/>
                <a:gd name="connsiteX6" fmla="*/ 3686476 w 3686476"/>
                <a:gd name="connsiteY6" fmla="*/ 2128252 h 2128252"/>
                <a:gd name="connsiteX0" fmla="*/ 0 w 3686476"/>
                <a:gd name="connsiteY0" fmla="*/ 4278 h 2102585"/>
                <a:gd name="connsiteX1" fmla="*/ 269507 w 3686476"/>
                <a:gd name="connsiteY1" fmla="*/ 4278 h 2102585"/>
                <a:gd name="connsiteX2" fmla="*/ 693019 w 3686476"/>
                <a:gd name="connsiteY2" fmla="*/ 62030 h 2102585"/>
                <a:gd name="connsiteX3" fmla="*/ 1395663 w 3686476"/>
                <a:gd name="connsiteY3" fmla="*/ 658796 h 2102585"/>
                <a:gd name="connsiteX4" fmla="*/ 2021305 w 3686476"/>
                <a:gd name="connsiteY4" fmla="*/ 1602071 h 2102585"/>
                <a:gd name="connsiteX5" fmla="*/ 2791326 w 3686476"/>
                <a:gd name="connsiteY5" fmla="*/ 2006333 h 2102585"/>
                <a:gd name="connsiteX6" fmla="*/ 3686476 w 3686476"/>
                <a:gd name="connsiteY6" fmla="*/ 2102585 h 210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6476" h="2102585">
                  <a:moveTo>
                    <a:pt x="0" y="4278"/>
                  </a:moveTo>
                  <a:cubicBezTo>
                    <a:pt x="89836" y="4278"/>
                    <a:pt x="154004" y="-5347"/>
                    <a:pt x="269507" y="4278"/>
                  </a:cubicBezTo>
                  <a:cubicBezTo>
                    <a:pt x="385010" y="13903"/>
                    <a:pt x="587141" y="-5347"/>
                    <a:pt x="693019" y="62030"/>
                  </a:cubicBezTo>
                  <a:cubicBezTo>
                    <a:pt x="880712" y="171116"/>
                    <a:pt x="1174282" y="402123"/>
                    <a:pt x="1395663" y="658796"/>
                  </a:cubicBezTo>
                  <a:cubicBezTo>
                    <a:pt x="1617044" y="915469"/>
                    <a:pt x="1788695" y="1377482"/>
                    <a:pt x="2021305" y="1602071"/>
                  </a:cubicBezTo>
                  <a:cubicBezTo>
                    <a:pt x="2253915" y="1826660"/>
                    <a:pt x="2513798" y="1922914"/>
                    <a:pt x="2791326" y="2006333"/>
                  </a:cubicBezTo>
                  <a:cubicBezTo>
                    <a:pt x="3068854" y="2089752"/>
                    <a:pt x="3377665" y="2096168"/>
                    <a:pt x="3686476" y="2102585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4160934" y="2038465"/>
              <a:ext cx="4141269" cy="2110024"/>
            </a:xfrm>
            <a:custGeom>
              <a:avLst/>
              <a:gdLst>
                <a:gd name="connsiteX0" fmla="*/ 0 w 3686476"/>
                <a:gd name="connsiteY0" fmla="*/ 48482 h 2146789"/>
                <a:gd name="connsiteX1" fmla="*/ 269507 w 3686476"/>
                <a:gd name="connsiteY1" fmla="*/ 48482 h 2146789"/>
                <a:gd name="connsiteX2" fmla="*/ 529389 w 3686476"/>
                <a:gd name="connsiteY2" fmla="*/ 48482 h 2146789"/>
                <a:gd name="connsiteX3" fmla="*/ 1395663 w 3686476"/>
                <a:gd name="connsiteY3" fmla="*/ 703000 h 2146789"/>
                <a:gd name="connsiteX4" fmla="*/ 2021305 w 3686476"/>
                <a:gd name="connsiteY4" fmla="*/ 1646275 h 2146789"/>
                <a:gd name="connsiteX5" fmla="*/ 2791326 w 3686476"/>
                <a:gd name="connsiteY5" fmla="*/ 2050537 h 2146789"/>
                <a:gd name="connsiteX6" fmla="*/ 3686476 w 3686476"/>
                <a:gd name="connsiteY6" fmla="*/ 2146789 h 2146789"/>
                <a:gd name="connsiteX0" fmla="*/ 0 w 3686476"/>
                <a:gd name="connsiteY0" fmla="*/ 0 h 2098307"/>
                <a:gd name="connsiteX1" fmla="*/ 269507 w 3686476"/>
                <a:gd name="connsiteY1" fmla="*/ 0 h 2098307"/>
                <a:gd name="connsiteX2" fmla="*/ 529389 w 3686476"/>
                <a:gd name="connsiteY2" fmla="*/ 0 h 2098307"/>
                <a:gd name="connsiteX3" fmla="*/ 1395663 w 3686476"/>
                <a:gd name="connsiteY3" fmla="*/ 654518 h 2098307"/>
                <a:gd name="connsiteX4" fmla="*/ 2021305 w 3686476"/>
                <a:gd name="connsiteY4" fmla="*/ 1597793 h 2098307"/>
                <a:gd name="connsiteX5" fmla="*/ 2791326 w 3686476"/>
                <a:gd name="connsiteY5" fmla="*/ 2002055 h 2098307"/>
                <a:gd name="connsiteX6" fmla="*/ 3686476 w 3686476"/>
                <a:gd name="connsiteY6" fmla="*/ 2098307 h 2098307"/>
                <a:gd name="connsiteX0" fmla="*/ 0 w 3686476"/>
                <a:gd name="connsiteY0" fmla="*/ 29945 h 2128252"/>
                <a:gd name="connsiteX1" fmla="*/ 269507 w 3686476"/>
                <a:gd name="connsiteY1" fmla="*/ 29945 h 2128252"/>
                <a:gd name="connsiteX2" fmla="*/ 529389 w 3686476"/>
                <a:gd name="connsiteY2" fmla="*/ 29945 h 2128252"/>
                <a:gd name="connsiteX3" fmla="*/ 1395663 w 3686476"/>
                <a:gd name="connsiteY3" fmla="*/ 684463 h 2128252"/>
                <a:gd name="connsiteX4" fmla="*/ 2021305 w 3686476"/>
                <a:gd name="connsiteY4" fmla="*/ 1627738 h 2128252"/>
                <a:gd name="connsiteX5" fmla="*/ 2791326 w 3686476"/>
                <a:gd name="connsiteY5" fmla="*/ 2032000 h 2128252"/>
                <a:gd name="connsiteX6" fmla="*/ 3686476 w 3686476"/>
                <a:gd name="connsiteY6" fmla="*/ 2128252 h 2128252"/>
                <a:gd name="connsiteX0" fmla="*/ 0 w 3686476"/>
                <a:gd name="connsiteY0" fmla="*/ 4278 h 2102585"/>
                <a:gd name="connsiteX1" fmla="*/ 269507 w 3686476"/>
                <a:gd name="connsiteY1" fmla="*/ 4278 h 2102585"/>
                <a:gd name="connsiteX2" fmla="*/ 693019 w 3686476"/>
                <a:gd name="connsiteY2" fmla="*/ 62030 h 2102585"/>
                <a:gd name="connsiteX3" fmla="*/ 1395663 w 3686476"/>
                <a:gd name="connsiteY3" fmla="*/ 658796 h 2102585"/>
                <a:gd name="connsiteX4" fmla="*/ 2021305 w 3686476"/>
                <a:gd name="connsiteY4" fmla="*/ 1602071 h 2102585"/>
                <a:gd name="connsiteX5" fmla="*/ 2791326 w 3686476"/>
                <a:gd name="connsiteY5" fmla="*/ 2006333 h 2102585"/>
                <a:gd name="connsiteX6" fmla="*/ 3686476 w 3686476"/>
                <a:gd name="connsiteY6" fmla="*/ 2102585 h 2102585"/>
                <a:gd name="connsiteX0" fmla="*/ 0 w 5167989"/>
                <a:gd name="connsiteY0" fmla="*/ 4278 h 2112211"/>
                <a:gd name="connsiteX1" fmla="*/ 269507 w 5167989"/>
                <a:gd name="connsiteY1" fmla="*/ 4278 h 2112211"/>
                <a:gd name="connsiteX2" fmla="*/ 693019 w 5167989"/>
                <a:gd name="connsiteY2" fmla="*/ 62030 h 2112211"/>
                <a:gd name="connsiteX3" fmla="*/ 1395663 w 5167989"/>
                <a:gd name="connsiteY3" fmla="*/ 658796 h 2112211"/>
                <a:gd name="connsiteX4" fmla="*/ 2021305 w 5167989"/>
                <a:gd name="connsiteY4" fmla="*/ 1602071 h 2112211"/>
                <a:gd name="connsiteX5" fmla="*/ 2791326 w 5167989"/>
                <a:gd name="connsiteY5" fmla="*/ 2006333 h 2112211"/>
                <a:gd name="connsiteX6" fmla="*/ 5167989 w 5167989"/>
                <a:gd name="connsiteY6" fmla="*/ 2112211 h 2112211"/>
                <a:gd name="connsiteX0" fmla="*/ 0 w 5957206"/>
                <a:gd name="connsiteY0" fmla="*/ 11716 h 2110024"/>
                <a:gd name="connsiteX1" fmla="*/ 1058724 w 5957206"/>
                <a:gd name="connsiteY1" fmla="*/ 2091 h 2110024"/>
                <a:gd name="connsiteX2" fmla="*/ 1482236 w 5957206"/>
                <a:gd name="connsiteY2" fmla="*/ 59843 h 2110024"/>
                <a:gd name="connsiteX3" fmla="*/ 2184880 w 5957206"/>
                <a:gd name="connsiteY3" fmla="*/ 656609 h 2110024"/>
                <a:gd name="connsiteX4" fmla="*/ 2810522 w 5957206"/>
                <a:gd name="connsiteY4" fmla="*/ 1599884 h 2110024"/>
                <a:gd name="connsiteX5" fmla="*/ 3580543 w 5957206"/>
                <a:gd name="connsiteY5" fmla="*/ 2004146 h 2110024"/>
                <a:gd name="connsiteX6" fmla="*/ 5957206 w 5957206"/>
                <a:gd name="connsiteY6" fmla="*/ 2110024 h 211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57206" h="2110024">
                  <a:moveTo>
                    <a:pt x="0" y="11716"/>
                  </a:moveTo>
                  <a:cubicBezTo>
                    <a:pt x="89836" y="11716"/>
                    <a:pt x="811685" y="-5930"/>
                    <a:pt x="1058724" y="2091"/>
                  </a:cubicBezTo>
                  <a:cubicBezTo>
                    <a:pt x="1305763" y="10112"/>
                    <a:pt x="1376358" y="-7534"/>
                    <a:pt x="1482236" y="59843"/>
                  </a:cubicBezTo>
                  <a:cubicBezTo>
                    <a:pt x="1669929" y="168929"/>
                    <a:pt x="1963499" y="399936"/>
                    <a:pt x="2184880" y="656609"/>
                  </a:cubicBezTo>
                  <a:cubicBezTo>
                    <a:pt x="2406261" y="913282"/>
                    <a:pt x="2577912" y="1375295"/>
                    <a:pt x="2810522" y="1599884"/>
                  </a:cubicBezTo>
                  <a:cubicBezTo>
                    <a:pt x="3043132" y="1824473"/>
                    <a:pt x="3056096" y="1919123"/>
                    <a:pt x="3580543" y="2004146"/>
                  </a:cubicBezTo>
                  <a:cubicBezTo>
                    <a:pt x="4104990" y="2089169"/>
                    <a:pt x="5648395" y="2103607"/>
                    <a:pt x="5957206" y="2110024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5073047" y="1986826"/>
            <a:ext cx="4106848" cy="2295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/>
          <p:cNvSpPr txBox="1"/>
          <p:nvPr/>
        </p:nvSpPr>
        <p:spPr>
          <a:xfrm>
            <a:off x="3931971" y="1669133"/>
            <a:ext cx="1479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Population A</a:t>
            </a:r>
            <a:endParaRPr lang="en-CA" dirty="0"/>
          </a:p>
        </p:txBody>
      </p:sp>
      <p:sp>
        <p:nvSpPr>
          <p:cNvPr id="25" name="TextBox 24"/>
          <p:cNvSpPr txBox="1"/>
          <p:nvPr/>
        </p:nvSpPr>
        <p:spPr>
          <a:xfrm>
            <a:off x="7665976" y="3383995"/>
            <a:ext cx="1272454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Population Extinct</a:t>
            </a:r>
            <a:endParaRPr lang="en-CA" dirty="0"/>
          </a:p>
        </p:txBody>
      </p:sp>
      <p:sp>
        <p:nvSpPr>
          <p:cNvPr id="29" name="Rectangle 28"/>
          <p:cNvSpPr/>
          <p:nvPr/>
        </p:nvSpPr>
        <p:spPr>
          <a:xfrm>
            <a:off x="6009730" y="1943835"/>
            <a:ext cx="2927755" cy="2295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4" name="Group 23"/>
          <p:cNvGrpSpPr/>
          <p:nvPr/>
        </p:nvGrpSpPr>
        <p:grpSpPr>
          <a:xfrm>
            <a:off x="4268948" y="2204573"/>
            <a:ext cx="3216394" cy="963689"/>
            <a:chOff x="4268948" y="2204573"/>
            <a:chExt cx="3216394" cy="963689"/>
          </a:xfrm>
        </p:grpSpPr>
        <p:sp>
          <p:nvSpPr>
            <p:cNvPr id="22" name="TextBox 21"/>
            <p:cNvSpPr txBox="1"/>
            <p:nvPr/>
          </p:nvSpPr>
          <p:spPr>
            <a:xfrm>
              <a:off x="5877145" y="2204573"/>
              <a:ext cx="1608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Population A1</a:t>
              </a:r>
              <a:endParaRPr lang="en-CA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268948" y="2798930"/>
              <a:ext cx="1608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Population </a:t>
              </a:r>
              <a:r>
                <a:rPr lang="en-US" dirty="0" err="1" smtClean="0"/>
                <a:t>A2</a:t>
              </a:r>
              <a:endParaRPr lang="en-CA" dirty="0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17335" y="5968153"/>
            <a:ext cx="914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Habitat loss may disrupt ecological processes that may over time lead to species extinction</a:t>
            </a:r>
            <a:endParaRPr lang="en-CA" sz="1400" dirty="0"/>
          </a:p>
        </p:txBody>
      </p:sp>
      <p:grpSp>
        <p:nvGrpSpPr>
          <p:cNvPr id="14336" name="Group 14335"/>
          <p:cNvGrpSpPr/>
          <p:nvPr/>
        </p:nvGrpSpPr>
        <p:grpSpPr>
          <a:xfrm>
            <a:off x="4148272" y="4376537"/>
            <a:ext cx="2133918" cy="1591615"/>
            <a:chOff x="4148272" y="4376538"/>
            <a:chExt cx="2133918" cy="951964"/>
          </a:xfrm>
        </p:grpSpPr>
        <p:cxnSp>
          <p:nvCxnSpPr>
            <p:cNvPr id="30" name="Straight Arrow Connector 29"/>
            <p:cNvCxnSpPr/>
            <p:nvPr/>
          </p:nvCxnSpPr>
          <p:spPr>
            <a:xfrm flipV="1">
              <a:off x="5202070" y="4376538"/>
              <a:ext cx="0" cy="582632"/>
            </a:xfrm>
            <a:prstGeom prst="straightConnector1">
              <a:avLst/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4148272" y="4959170"/>
              <a:ext cx="213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Habitat loss impact</a:t>
              </a:r>
              <a:endParaRPr lang="en-CA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822250" y="4344271"/>
            <a:ext cx="2403222" cy="1623881"/>
            <a:chOff x="3995375" y="4376538"/>
            <a:chExt cx="2403222" cy="951964"/>
          </a:xfrm>
        </p:grpSpPr>
        <p:cxnSp>
          <p:nvCxnSpPr>
            <p:cNvPr id="36" name="Straight Arrow Connector 35"/>
            <p:cNvCxnSpPr/>
            <p:nvPr/>
          </p:nvCxnSpPr>
          <p:spPr>
            <a:xfrm flipV="1">
              <a:off x="5202070" y="4376538"/>
              <a:ext cx="0" cy="582632"/>
            </a:xfrm>
            <a:prstGeom prst="straightConnector1">
              <a:avLst/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3995375" y="4959170"/>
              <a:ext cx="24032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Habitat loss response</a:t>
              </a:r>
              <a:endParaRPr lang="en-CA" dirty="0"/>
            </a:p>
          </p:txBody>
        </p:sp>
      </p:grpSp>
      <p:grpSp>
        <p:nvGrpSpPr>
          <p:cNvPr id="14343" name="Group 14342"/>
          <p:cNvGrpSpPr/>
          <p:nvPr/>
        </p:nvGrpSpPr>
        <p:grpSpPr>
          <a:xfrm>
            <a:off x="5310763" y="4736074"/>
            <a:ext cx="2636612" cy="523220"/>
            <a:chOff x="5310763" y="4736074"/>
            <a:chExt cx="2636612" cy="523220"/>
          </a:xfrm>
        </p:grpSpPr>
        <p:sp>
          <p:nvSpPr>
            <p:cNvPr id="14337" name="TextBox 14336"/>
            <p:cNvSpPr txBox="1"/>
            <p:nvPr/>
          </p:nvSpPr>
          <p:spPr>
            <a:xfrm>
              <a:off x="5685499" y="4736074"/>
              <a:ext cx="17881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 smtClean="0">
                  <a:solidFill>
                    <a:srgbClr val="FF0000"/>
                  </a:solidFill>
                </a:rPr>
                <a:t>Time lag or extinction debt</a:t>
              </a:r>
              <a:endParaRPr lang="en-CA" sz="1400" i="1" dirty="0">
                <a:solidFill>
                  <a:srgbClr val="FF0000"/>
                </a:solidFill>
              </a:endParaRPr>
            </a:p>
          </p:txBody>
        </p:sp>
        <p:cxnSp>
          <p:nvCxnSpPr>
            <p:cNvPr id="14341" name="Straight Arrow Connector 14340"/>
            <p:cNvCxnSpPr/>
            <p:nvPr/>
          </p:nvCxnSpPr>
          <p:spPr>
            <a:xfrm flipV="1">
              <a:off x="5310763" y="4767121"/>
              <a:ext cx="2636612" cy="1"/>
            </a:xfrm>
            <a:prstGeom prst="straightConnector1">
              <a:avLst/>
            </a:prstGeom>
            <a:ln w="57150">
              <a:solidFill>
                <a:srgbClr val="FF0000"/>
              </a:solidFill>
              <a:prstDash val="sysDash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2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160" fill="hold">
                                          <p:stCondLst>
                                            <p:cond delay="16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160" fill="hold">
                                          <p:stCondLst>
                                            <p:cond delay="3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160" fill="hold">
                                          <p:stCondLst>
                                            <p:cond delay="48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160" fill="hold">
                                          <p:stCondLst>
                                            <p:cond delay="64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5" grpId="1" animBg="1"/>
      <p:bldP spid="26" grpId="0" animBg="1"/>
      <p:bldP spid="18" grpId="0"/>
      <p:bldP spid="25" grpId="0" animBg="1"/>
      <p:bldP spid="29" grpId="0" animBg="1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Rectangle 30"/>
          <p:cNvSpPr/>
          <p:nvPr/>
        </p:nvSpPr>
        <p:spPr>
          <a:xfrm>
            <a:off x="304800" y="2362200"/>
            <a:ext cx="8610600" cy="1981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514600" y="2590800"/>
            <a:ext cx="3962400" cy="146526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larger isolation</a:t>
            </a:r>
          </a:p>
          <a:p>
            <a:pPr algn="ctr">
              <a:defRPr/>
            </a:pPr>
            <a:r>
              <a:rPr lang="en-US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</a:p>
          <a:p>
            <a:pPr algn="ctr">
              <a:defRPr/>
            </a:pPr>
            <a:r>
              <a:rPr lang="en-US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smaller habitable patches</a:t>
            </a:r>
          </a:p>
          <a:p>
            <a:pPr algn="ctr">
              <a:defRPr/>
            </a:pPr>
            <a:r>
              <a:rPr lang="en-US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</a:p>
          <a:p>
            <a:pPr algn="ctr">
              <a:defRPr/>
            </a:pPr>
            <a:r>
              <a:rPr lang="en-US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lesser quality of habitats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63550" y="3124200"/>
            <a:ext cx="14795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Habitat loss</a:t>
            </a:r>
          </a:p>
        </p:txBody>
      </p:sp>
      <p:grpSp>
        <p:nvGrpSpPr>
          <p:cNvPr id="14347" name="Group 11"/>
          <p:cNvGrpSpPr>
            <a:grpSpLocks/>
          </p:cNvGrpSpPr>
          <p:nvPr/>
        </p:nvGrpSpPr>
        <p:grpSpPr bwMode="auto">
          <a:xfrm>
            <a:off x="2057400" y="3200400"/>
            <a:ext cx="381000" cy="228600"/>
            <a:chOff x="1296" y="2016"/>
            <a:chExt cx="240" cy="144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1296" y="2016"/>
              <a:ext cx="240" cy="0"/>
            </a:xfrm>
            <a:prstGeom prst="line">
              <a:avLst/>
            </a:prstGeom>
            <a:ln w="762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1296" y="2160"/>
              <a:ext cx="240" cy="0"/>
            </a:xfrm>
            <a:prstGeom prst="line">
              <a:avLst/>
            </a:prstGeom>
            <a:ln w="762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/>
          <p:cNvSpPr/>
          <p:nvPr/>
        </p:nvSpPr>
        <p:spPr>
          <a:xfrm>
            <a:off x="6934200" y="2978950"/>
            <a:ext cx="1981200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extinction now and later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4348" name="Group 12"/>
          <p:cNvGrpSpPr>
            <a:grpSpLocks/>
          </p:cNvGrpSpPr>
          <p:nvPr/>
        </p:nvGrpSpPr>
        <p:grpSpPr bwMode="auto">
          <a:xfrm>
            <a:off x="6553200" y="3200400"/>
            <a:ext cx="381000" cy="228600"/>
            <a:chOff x="4128" y="2016"/>
            <a:chExt cx="240" cy="144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4128" y="2016"/>
              <a:ext cx="240" cy="0"/>
            </a:xfrm>
            <a:prstGeom prst="line">
              <a:avLst/>
            </a:prstGeom>
            <a:ln w="762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128" y="2160"/>
              <a:ext cx="240" cy="0"/>
            </a:xfrm>
            <a:prstGeom prst="line">
              <a:avLst/>
            </a:prstGeom>
            <a:ln w="762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2" grpId="0"/>
      <p:bldP spid="24" grpId="0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2"/>
          <p:cNvSpPr txBox="1">
            <a:spLocks noChangeArrowheads="1"/>
          </p:cNvSpPr>
          <p:nvPr/>
        </p:nvSpPr>
        <p:spPr bwMode="auto">
          <a:xfrm>
            <a:off x="1588" y="203200"/>
            <a:ext cx="91424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2400">
                <a:solidFill>
                  <a:schemeClr val="bg1"/>
                </a:solidFill>
                <a:latin typeface="Times New Roman" pitchFamily="80" charset="0"/>
              </a:rPr>
              <a:t>Magnitude of habitat destruction</a:t>
            </a:r>
          </a:p>
        </p:txBody>
      </p:sp>
      <p:pic>
        <p:nvPicPr>
          <p:cNvPr id="2" name="BottomTrawlling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1580" y="638690"/>
            <a:ext cx="7728520" cy="57963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76200"/>
            <a:ext cx="9144000" cy="3762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+mn-lt"/>
                <a:cs typeface="+mn-cs"/>
              </a:rPr>
              <a:t>And the extent of these losses are huge and global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52400" y="609600"/>
            <a:ext cx="4114800" cy="2366963"/>
            <a:chOff x="152400" y="609600"/>
            <a:chExt cx="4114800" cy="2366963"/>
          </a:xfrm>
        </p:grpSpPr>
        <p:pic>
          <p:nvPicPr>
            <p:cNvPr id="4099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00" y="685800"/>
              <a:ext cx="4114800" cy="2290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152400" y="609600"/>
              <a:ext cx="4114800" cy="26035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100" dirty="0"/>
                <a:t>Land already used for agriculture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3048000"/>
            <a:ext cx="2747963" cy="3643313"/>
            <a:chOff x="381000" y="3048000"/>
            <a:chExt cx="2747963" cy="3643313"/>
          </a:xfrm>
        </p:grpSpPr>
        <p:pic>
          <p:nvPicPr>
            <p:cNvPr id="4101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" y="3048000"/>
              <a:ext cx="2747963" cy="3381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02" name="TextBox 8"/>
            <p:cNvSpPr txBox="1">
              <a:spLocks noChangeArrowheads="1"/>
            </p:cNvSpPr>
            <p:nvPr/>
          </p:nvSpPr>
          <p:spPr bwMode="auto">
            <a:xfrm>
              <a:off x="914400" y="6477000"/>
              <a:ext cx="1776413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/>
              <a:r>
                <a:rPr lang="en-US" sz="800" dirty="0"/>
                <a:t>Millennium Ecosystem Assessment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572000" y="609600"/>
            <a:ext cx="4200525" cy="2362200"/>
            <a:chOff x="4572000" y="609600"/>
            <a:chExt cx="4200525" cy="2362200"/>
          </a:xfrm>
        </p:grpSpPr>
        <p:pic>
          <p:nvPicPr>
            <p:cNvPr id="4103" name="Picture 4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0" y="609600"/>
              <a:ext cx="4200525" cy="2362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4572000" y="609600"/>
              <a:ext cx="4191000" cy="26035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100" dirty="0"/>
                <a:t>Deforestation pattern</a:t>
              </a:r>
            </a:p>
          </p:txBody>
        </p:sp>
      </p:grpSp>
      <p:pic>
        <p:nvPicPr>
          <p:cNvPr id="410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199" y="3411577"/>
            <a:ext cx="3659216" cy="2120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7617" y="2627330"/>
            <a:ext cx="4109584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3</a:t>
            </a:r>
            <a:r>
              <a:rPr lang="en-US" sz="1100" dirty="0" smtClean="0"/>
              <a:t>8% of the world’s terrestrial surface (Foley et al. Nature 2011)</a:t>
            </a:r>
            <a:endParaRPr lang="en-CA" sz="1100" dirty="0"/>
          </a:p>
        </p:txBody>
      </p:sp>
      <p:sp>
        <p:nvSpPr>
          <p:cNvPr id="4" name="TextBox 3"/>
          <p:cNvSpPr txBox="1"/>
          <p:nvPr/>
        </p:nvSpPr>
        <p:spPr>
          <a:xfrm>
            <a:off x="4563631" y="2605359"/>
            <a:ext cx="4208894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/>
              <a:t>7 to 10 million hectares deforested every year (</a:t>
            </a:r>
            <a:r>
              <a:rPr lang="en-US" sz="1100" dirty="0" err="1" smtClean="0"/>
              <a:t>FAO</a:t>
            </a:r>
            <a:r>
              <a:rPr lang="en-US" sz="1100" dirty="0" smtClean="0"/>
              <a:t> 2011)</a:t>
            </a:r>
            <a:endParaRPr lang="en-CA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4632469" y="5547350"/>
            <a:ext cx="3674946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/>
              <a:t>25% of the world’s reefs destroyed (Reef at Risk 2004)</a:t>
            </a:r>
            <a:endParaRPr lang="en-CA" sz="11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76200"/>
            <a:ext cx="9144000" cy="3762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+mn-lt"/>
                <a:cs typeface="+mn-cs"/>
              </a:rPr>
              <a:t>And things are expected to get worse</a:t>
            </a:r>
          </a:p>
        </p:txBody>
      </p:sp>
      <p:grpSp>
        <p:nvGrpSpPr>
          <p:cNvPr id="5132" name="Group 12"/>
          <p:cNvGrpSpPr>
            <a:grpSpLocks/>
          </p:cNvGrpSpPr>
          <p:nvPr/>
        </p:nvGrpSpPr>
        <p:grpSpPr bwMode="auto">
          <a:xfrm>
            <a:off x="304800" y="457200"/>
            <a:ext cx="4973638" cy="2741613"/>
            <a:chOff x="192" y="288"/>
            <a:chExt cx="3133" cy="1727"/>
          </a:xfrm>
        </p:grpSpPr>
        <p:pic>
          <p:nvPicPr>
            <p:cNvPr id="5130" name="Picture 1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" y="680"/>
              <a:ext cx="2960" cy="119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31" name="TextBox 4"/>
            <p:cNvSpPr txBox="1">
              <a:spLocks noChangeArrowheads="1"/>
            </p:cNvSpPr>
            <p:nvPr/>
          </p:nvSpPr>
          <p:spPr bwMode="auto">
            <a:xfrm>
              <a:off x="283" y="546"/>
              <a:ext cx="2970" cy="174"/>
            </a:xfrm>
            <a:prstGeom prst="rect">
              <a:avLst/>
            </a:prstGeom>
            <a:solidFill>
              <a:srgbClr val="BFBFB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/>
              <a:r>
                <a:rPr lang="en-US" sz="1200"/>
                <a:t>Global loss of suitable habitats due to a doubling CO2 to 2050</a:t>
              </a:r>
            </a:p>
          </p:txBody>
        </p:sp>
        <p:sp>
          <p:nvSpPr>
            <p:cNvPr id="2" name="Rectangle 5"/>
            <p:cNvSpPr>
              <a:spLocks noChangeArrowheads="1"/>
            </p:cNvSpPr>
            <p:nvPr/>
          </p:nvSpPr>
          <p:spPr bwMode="auto">
            <a:xfrm>
              <a:off x="766" y="1880"/>
              <a:ext cx="2559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Malcolm &amp; Markham (</a:t>
              </a:r>
              <a:r>
                <a:rPr lang="en-US" sz="800" i="1"/>
                <a:t>Global Warming and terrestrial Biodiversity Decline, </a:t>
              </a:r>
              <a:r>
                <a:rPr lang="en-US" sz="800"/>
                <a:t>WWF 2000)</a:t>
              </a:r>
            </a:p>
          </p:txBody>
        </p:sp>
        <p:sp>
          <p:nvSpPr>
            <p:cNvPr id="3" name="TextBox 14"/>
            <p:cNvSpPr txBox="1">
              <a:spLocks noChangeArrowheads="1"/>
            </p:cNvSpPr>
            <p:nvPr/>
          </p:nvSpPr>
          <p:spPr bwMode="auto">
            <a:xfrm>
              <a:off x="192" y="288"/>
              <a:ext cx="6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/>
              <a:r>
                <a:rPr lang="en-US"/>
                <a:t>On land</a:t>
              </a:r>
            </a:p>
          </p:txBody>
        </p:sp>
      </p:grpSp>
      <p:grpSp>
        <p:nvGrpSpPr>
          <p:cNvPr id="5133" name="Group 13"/>
          <p:cNvGrpSpPr>
            <a:grpSpLocks/>
          </p:cNvGrpSpPr>
          <p:nvPr/>
        </p:nvGrpSpPr>
        <p:grpSpPr bwMode="auto">
          <a:xfrm>
            <a:off x="2506663" y="3429000"/>
            <a:ext cx="6361112" cy="3278188"/>
            <a:chOff x="1579" y="2160"/>
            <a:chExt cx="4007" cy="2065"/>
          </a:xfrm>
        </p:grpSpPr>
        <p:pic>
          <p:nvPicPr>
            <p:cNvPr id="512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6" y="3492"/>
              <a:ext cx="1798" cy="7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26" name="Rectangle 10"/>
            <p:cNvSpPr>
              <a:spLocks noChangeArrowheads="1"/>
            </p:cNvSpPr>
            <p:nvPr/>
          </p:nvSpPr>
          <p:spPr bwMode="auto">
            <a:xfrm>
              <a:off x="4410" y="4081"/>
              <a:ext cx="1176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Hoegh-Guldberg </a:t>
              </a:r>
              <a:r>
                <a:rPr lang="en-US" sz="800" i="1"/>
                <a:t>et al (Science 2006)</a:t>
              </a:r>
              <a:endParaRPr lang="en-US" sz="800"/>
            </a:p>
          </p:txBody>
        </p:sp>
        <p:pic>
          <p:nvPicPr>
            <p:cNvPr id="5127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84" y="2352"/>
              <a:ext cx="3696" cy="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3" name="Straight Arrow Connector 12"/>
            <p:cNvCxnSpPr/>
            <p:nvPr/>
          </p:nvCxnSpPr>
          <p:spPr>
            <a:xfrm>
              <a:off x="2298" y="3374"/>
              <a:ext cx="2160" cy="1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29" name="TextBox 15"/>
            <p:cNvSpPr txBox="1">
              <a:spLocks noChangeArrowheads="1"/>
            </p:cNvSpPr>
            <p:nvPr/>
          </p:nvSpPr>
          <p:spPr bwMode="auto">
            <a:xfrm>
              <a:off x="1579" y="2160"/>
              <a:ext cx="100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/>
              <a:r>
                <a:rPr lang="en-US"/>
                <a:t>… and Ocean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0" y="685800"/>
            <a:ext cx="9144000" cy="3762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+mn-lt"/>
                <a:cs typeface="+mn-cs"/>
              </a:rPr>
              <a:t>How does habitat loss affect biodiversity?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4400" y="1400175"/>
            <a:ext cx="7010400" cy="5810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i="1" dirty="0">
                <a:latin typeface="+mn-lt"/>
                <a:cs typeface="+mn-cs"/>
              </a:rPr>
              <a:t>In some cases, where species are sedentary, the effect is direct, however, for most species the effect is indirect.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4400" y="2238375"/>
            <a:ext cx="7010400" cy="2746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i="1" dirty="0" err="1">
                <a:latin typeface="+mn-lt"/>
                <a:cs typeface="+mn-cs"/>
              </a:rPr>
              <a:t>Metapopulation</a:t>
            </a:r>
            <a:r>
              <a:rPr lang="en-US" sz="1200" i="1" dirty="0">
                <a:latin typeface="+mn-lt"/>
                <a:cs typeface="+mn-cs"/>
              </a:rPr>
              <a:t> dynamics: ensemble of inhabited patches interconnected by dispersing </a:t>
            </a:r>
            <a:r>
              <a:rPr lang="en-US" sz="1200" i="1" dirty="0" err="1">
                <a:latin typeface="+mn-lt"/>
                <a:cs typeface="+mn-cs"/>
              </a:rPr>
              <a:t>propagules</a:t>
            </a:r>
            <a:r>
              <a:rPr lang="en-US" sz="1200" i="1" dirty="0">
                <a:latin typeface="+mn-lt"/>
                <a:cs typeface="+mn-cs"/>
              </a:rPr>
              <a:t> </a:t>
            </a:r>
          </a:p>
        </p:txBody>
      </p:sp>
      <p:grpSp>
        <p:nvGrpSpPr>
          <p:cNvPr id="6159" name="Group 15"/>
          <p:cNvGrpSpPr>
            <a:grpSpLocks/>
          </p:cNvGrpSpPr>
          <p:nvPr/>
        </p:nvGrpSpPr>
        <p:grpSpPr bwMode="auto">
          <a:xfrm>
            <a:off x="0" y="3789363"/>
            <a:ext cx="9144000" cy="3068637"/>
            <a:chOff x="0" y="2387"/>
            <a:chExt cx="5760" cy="1933"/>
          </a:xfrm>
        </p:grpSpPr>
        <p:pic>
          <p:nvPicPr>
            <p:cNvPr id="6153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387"/>
              <a:ext cx="5760" cy="19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720" y="3072"/>
              <a:ext cx="480" cy="2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800" dirty="0">
                  <a:latin typeface="+mj-lt"/>
                </a:rPr>
                <a:t>Immigration</a:t>
              </a:r>
              <a:endParaRPr lang="en-US" sz="800" dirty="0">
                <a:latin typeface="+mj-lt"/>
                <a:cs typeface="+mn-cs"/>
              </a:endParaRP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800" dirty="0">
                  <a:latin typeface="+mj-lt"/>
                  <a:cs typeface="+mn-cs"/>
                </a:rPr>
                <a:t>Natality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016" y="3072"/>
              <a:ext cx="384" cy="2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800" dirty="0">
                  <a:latin typeface="+mj-lt"/>
                </a:rPr>
                <a:t>Migration</a:t>
              </a: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800" dirty="0">
                  <a:latin typeface="+mj-lt"/>
                  <a:cs typeface="+mn-cs"/>
                </a:rPr>
                <a:t>Mortality</a:t>
              </a:r>
            </a:p>
          </p:txBody>
        </p:sp>
        <p:sp>
          <p:nvSpPr>
            <p:cNvPr id="10" name="Down Arrow 9"/>
            <p:cNvSpPr/>
            <p:nvPr/>
          </p:nvSpPr>
          <p:spPr bwMode="auto">
            <a:xfrm rot="19983334">
              <a:off x="306" y="2899"/>
              <a:ext cx="208" cy="534"/>
            </a:xfrm>
            <a:prstGeom prst="downArrow">
              <a:avLst/>
            </a:prstGeom>
            <a:solidFill>
              <a:srgbClr val="FF0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00"/>
            </a:p>
          </p:txBody>
        </p:sp>
        <p:sp>
          <p:nvSpPr>
            <p:cNvPr id="6157" name="TextBox 8"/>
            <p:cNvSpPr txBox="1">
              <a:spLocks noChangeArrowheads="1"/>
            </p:cNvSpPr>
            <p:nvPr/>
          </p:nvSpPr>
          <p:spPr bwMode="auto">
            <a:xfrm>
              <a:off x="96" y="3072"/>
              <a:ext cx="624" cy="21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/>
              <a:r>
                <a:rPr lang="en-US" sz="800">
                  <a:latin typeface="Calibri" pitchFamily="34" charset="0"/>
                </a:rPr>
                <a:t>Input of individuals</a:t>
              </a:r>
            </a:p>
          </p:txBody>
        </p:sp>
        <p:sp>
          <p:nvSpPr>
            <p:cNvPr id="17" name="Down Arrow 16"/>
            <p:cNvSpPr>
              <a:spLocks noChangeArrowheads="1"/>
            </p:cNvSpPr>
            <p:nvPr/>
          </p:nvSpPr>
          <p:spPr bwMode="auto">
            <a:xfrm rot="1616666" flipH="1" flipV="1">
              <a:off x="1680" y="2832"/>
              <a:ext cx="208" cy="595"/>
            </a:xfrm>
            <a:prstGeom prst="downArrow">
              <a:avLst>
                <a:gd name="adj1" fmla="val 50000"/>
                <a:gd name="adj2" fmla="val 55821"/>
              </a:avLst>
            </a:prstGeom>
            <a:solidFill>
              <a:srgbClr val="FF0000"/>
            </a:solidFill>
            <a:ln w="25400" algn="ctr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rot="1080000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00">
                <a:solidFill>
                  <a:schemeClr val="lt1"/>
                </a:solidFill>
                <a:latin typeface="+mn-lt"/>
                <a:cs typeface="+mn-cs"/>
              </a:endParaRPr>
            </a:p>
          </p:txBody>
        </p:sp>
        <p:sp>
          <p:nvSpPr>
            <p:cNvPr id="2" name="TextBox 8"/>
            <p:cNvSpPr txBox="1">
              <a:spLocks noChangeArrowheads="1"/>
            </p:cNvSpPr>
            <p:nvPr/>
          </p:nvSpPr>
          <p:spPr bwMode="auto">
            <a:xfrm flipH="1">
              <a:off x="1536" y="3072"/>
              <a:ext cx="480" cy="21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/>
              <a:r>
                <a:rPr lang="en-US" sz="800">
                  <a:latin typeface="Calibri" pitchFamily="34" charset="0"/>
                </a:rPr>
                <a:t>Output of individuals</a:t>
              </a:r>
            </a:p>
          </p:txBody>
        </p:sp>
      </p:grpSp>
      <p:sp>
        <p:nvSpPr>
          <p:cNvPr id="19" name="Freeform 18"/>
          <p:cNvSpPr/>
          <p:nvPr/>
        </p:nvSpPr>
        <p:spPr>
          <a:xfrm>
            <a:off x="1371600" y="4038600"/>
            <a:ext cx="5794375" cy="1079500"/>
          </a:xfrm>
          <a:custGeom>
            <a:avLst/>
            <a:gdLst>
              <a:gd name="connsiteX0" fmla="*/ 0 w 5794872"/>
              <a:gd name="connsiteY0" fmla="*/ 1232971 h 1458817"/>
              <a:gd name="connsiteX1" fmla="*/ 3497855 w 5794872"/>
              <a:gd name="connsiteY1" fmla="*/ 37641 h 1458817"/>
              <a:gd name="connsiteX2" fmla="*/ 5794872 w 5794872"/>
              <a:gd name="connsiteY2" fmla="*/ 1458817 h 1458817"/>
              <a:gd name="connsiteX0" fmla="*/ 0 w 5794872"/>
              <a:gd name="connsiteY0" fmla="*/ 852889 h 1078735"/>
              <a:gd name="connsiteX1" fmla="*/ 3062689 w 5794872"/>
              <a:gd name="connsiteY1" fmla="*/ 37641 h 1078735"/>
              <a:gd name="connsiteX2" fmla="*/ 5794872 w 5794872"/>
              <a:gd name="connsiteY2" fmla="*/ 1078735 h 1078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94872" h="1078735">
                <a:moveTo>
                  <a:pt x="0" y="852889"/>
                </a:moveTo>
                <a:cubicBezTo>
                  <a:pt x="1266021" y="236403"/>
                  <a:pt x="2096877" y="0"/>
                  <a:pt x="3062689" y="37641"/>
                </a:cubicBezTo>
                <a:cubicBezTo>
                  <a:pt x="4028501" y="75282"/>
                  <a:pt x="5129269" y="386967"/>
                  <a:pt x="5794872" y="1078735"/>
                </a:cubicBezTo>
              </a:path>
            </a:pathLst>
          </a:custGeom>
          <a:ln w="762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Freeform 19"/>
          <p:cNvSpPr/>
          <p:nvPr/>
        </p:nvSpPr>
        <p:spPr>
          <a:xfrm flipH="1">
            <a:off x="3657600" y="4343400"/>
            <a:ext cx="3657600" cy="838200"/>
          </a:xfrm>
          <a:custGeom>
            <a:avLst/>
            <a:gdLst>
              <a:gd name="connsiteX0" fmla="*/ 0 w 5794872"/>
              <a:gd name="connsiteY0" fmla="*/ 1232971 h 1458817"/>
              <a:gd name="connsiteX1" fmla="*/ 3497855 w 5794872"/>
              <a:gd name="connsiteY1" fmla="*/ 37641 h 1458817"/>
              <a:gd name="connsiteX2" fmla="*/ 5794872 w 5794872"/>
              <a:gd name="connsiteY2" fmla="*/ 1458817 h 1458817"/>
              <a:gd name="connsiteX0" fmla="*/ 0 w 5794872"/>
              <a:gd name="connsiteY0" fmla="*/ 852889 h 1078735"/>
              <a:gd name="connsiteX1" fmla="*/ 3062689 w 5794872"/>
              <a:gd name="connsiteY1" fmla="*/ 37641 h 1078735"/>
              <a:gd name="connsiteX2" fmla="*/ 5794872 w 5794872"/>
              <a:gd name="connsiteY2" fmla="*/ 1078735 h 1078735"/>
              <a:gd name="connsiteX0" fmla="*/ 1577926 w 7372798"/>
              <a:gd name="connsiteY0" fmla="*/ 849493 h 1075339"/>
              <a:gd name="connsiteX1" fmla="*/ 510448 w 7372798"/>
              <a:gd name="connsiteY1" fmla="*/ 869866 h 1075339"/>
              <a:gd name="connsiteX2" fmla="*/ 4640615 w 7372798"/>
              <a:gd name="connsiteY2" fmla="*/ 34245 h 1075339"/>
              <a:gd name="connsiteX3" fmla="*/ 7372798 w 7372798"/>
              <a:gd name="connsiteY3" fmla="*/ 1075339 h 1075339"/>
              <a:gd name="connsiteX0" fmla="*/ 1524966 w 7319838"/>
              <a:gd name="connsiteY0" fmla="*/ 476187 h 702033"/>
              <a:gd name="connsiteX1" fmla="*/ 457488 w 7319838"/>
              <a:gd name="connsiteY1" fmla="*/ 496560 h 702033"/>
              <a:gd name="connsiteX2" fmla="*/ 4269903 w 7319838"/>
              <a:gd name="connsiteY2" fmla="*/ 34245 h 702033"/>
              <a:gd name="connsiteX3" fmla="*/ 7319838 w 7319838"/>
              <a:gd name="connsiteY3" fmla="*/ 702033 h 702033"/>
              <a:gd name="connsiteX0" fmla="*/ 1524966 w 7167339"/>
              <a:gd name="connsiteY0" fmla="*/ 825501 h 919532"/>
              <a:gd name="connsiteX1" fmla="*/ 457488 w 7167339"/>
              <a:gd name="connsiteY1" fmla="*/ 845874 h 919532"/>
              <a:gd name="connsiteX2" fmla="*/ 4269903 w 7167339"/>
              <a:gd name="connsiteY2" fmla="*/ 383559 h 919532"/>
              <a:gd name="connsiteX3" fmla="*/ 7167339 w 7167339"/>
              <a:gd name="connsiteY3" fmla="*/ 691768 h 919532"/>
              <a:gd name="connsiteX0" fmla="*/ 1524966 w 7167339"/>
              <a:gd name="connsiteY0" fmla="*/ 467626 h 561656"/>
              <a:gd name="connsiteX1" fmla="*/ 457488 w 7167339"/>
              <a:gd name="connsiteY1" fmla="*/ 487999 h 561656"/>
              <a:gd name="connsiteX2" fmla="*/ 4269903 w 7167339"/>
              <a:gd name="connsiteY2" fmla="*/ 25684 h 561656"/>
              <a:gd name="connsiteX3" fmla="*/ 7167339 w 7167339"/>
              <a:gd name="connsiteY3" fmla="*/ 333893 h 561656"/>
              <a:gd name="connsiteX0" fmla="*/ 1448720 w 7091093"/>
              <a:gd name="connsiteY0" fmla="*/ 448593 h 534062"/>
              <a:gd name="connsiteX1" fmla="*/ 381242 w 7091093"/>
              <a:gd name="connsiteY1" fmla="*/ 468966 h 534062"/>
              <a:gd name="connsiteX2" fmla="*/ 3736167 w 7091093"/>
              <a:gd name="connsiteY2" fmla="*/ 58019 h 534062"/>
              <a:gd name="connsiteX3" fmla="*/ 7091093 w 7091093"/>
              <a:gd name="connsiteY3" fmla="*/ 314860 h 534062"/>
              <a:gd name="connsiteX0" fmla="*/ 50832 w 7370670"/>
              <a:gd name="connsiteY0" fmla="*/ 623072 h 623072"/>
              <a:gd name="connsiteX1" fmla="*/ 660819 w 7370670"/>
              <a:gd name="connsiteY1" fmla="*/ 468966 h 623072"/>
              <a:gd name="connsiteX2" fmla="*/ 4015744 w 7370670"/>
              <a:gd name="connsiteY2" fmla="*/ 58019 h 623072"/>
              <a:gd name="connsiteX3" fmla="*/ 7370670 w 7370670"/>
              <a:gd name="connsiteY3" fmla="*/ 314860 h 623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70670" h="623072">
                <a:moveTo>
                  <a:pt x="50832" y="623072"/>
                </a:moveTo>
                <a:cubicBezTo>
                  <a:pt x="55731" y="622342"/>
                  <a:pt x="0" y="563142"/>
                  <a:pt x="660819" y="468966"/>
                </a:cubicBezTo>
                <a:cubicBezTo>
                  <a:pt x="1321638" y="374791"/>
                  <a:pt x="2897436" y="83703"/>
                  <a:pt x="4015744" y="58019"/>
                </a:cubicBezTo>
                <a:cubicBezTo>
                  <a:pt x="5134052" y="32335"/>
                  <a:pt x="5450185" y="0"/>
                  <a:pt x="7370670" y="314860"/>
                </a:cubicBezTo>
              </a:path>
            </a:pathLst>
          </a:custGeom>
          <a:ln w="762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4343400" y="2895600"/>
            <a:ext cx="4800600" cy="396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lt1"/>
              </a:solidFill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286000"/>
            <a:ext cx="6111875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362200" y="2209800"/>
            <a:ext cx="1809750" cy="3667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Patch isolation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85800"/>
            <a:ext cx="9144000" cy="3762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+mn-lt"/>
                <a:cs typeface="+mn-cs"/>
              </a:rPr>
              <a:t>Important attributes for the maintenance of a </a:t>
            </a:r>
            <a:r>
              <a:rPr lang="en-US" dirty="0" err="1">
                <a:latin typeface="+mn-lt"/>
                <a:cs typeface="+mn-cs"/>
              </a:rPr>
              <a:t>metapopulation</a:t>
            </a:r>
            <a:r>
              <a:rPr lang="en-US" dirty="0">
                <a:latin typeface="+mn-lt"/>
                <a:cs typeface="+mn-cs"/>
              </a:rPr>
              <a:t>: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19800" y="4267200"/>
            <a:ext cx="1301750" cy="3667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Patch size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105400" y="2438400"/>
            <a:ext cx="1606550" cy="3667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Patch quality</a:t>
            </a:r>
          </a:p>
        </p:txBody>
      </p:sp>
      <p:sp>
        <p:nvSpPr>
          <p:cNvPr id="7175" name="TextBox 8"/>
          <p:cNvSpPr txBox="1">
            <a:spLocks noChangeArrowheads="1"/>
          </p:cNvSpPr>
          <p:nvPr/>
        </p:nvSpPr>
        <p:spPr bwMode="auto">
          <a:xfrm>
            <a:off x="0" y="1676400"/>
            <a:ext cx="91440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BFBFB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BFBFBF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1600">
                <a:latin typeface="Calibri" pitchFamily="34" charset="0"/>
              </a:rPr>
              <a:t>Colonized patches of a butterfly species (</a:t>
            </a:r>
            <a:r>
              <a:rPr lang="en-US" sz="1600"/>
              <a:t>Hill et al, J. Anim. Ecol. 1996)</a:t>
            </a:r>
            <a:endParaRPr lang="en-US" sz="160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533400"/>
            <a:ext cx="9144000" cy="3667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Patch size</a:t>
            </a:r>
          </a:p>
        </p:txBody>
      </p:sp>
      <p:sp>
        <p:nvSpPr>
          <p:cNvPr id="8195" name="Rectangle 14"/>
          <p:cNvSpPr>
            <a:spLocks noChangeArrowheads="1"/>
          </p:cNvSpPr>
          <p:nvPr/>
        </p:nvSpPr>
        <p:spPr bwMode="auto">
          <a:xfrm>
            <a:off x="2506663" y="4800600"/>
            <a:ext cx="1584325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800"/>
              <a:t>Krauss et al (J Biogeogr. 2003)</a:t>
            </a:r>
          </a:p>
        </p:txBody>
      </p:sp>
      <p:pic>
        <p:nvPicPr>
          <p:cNvPr id="8196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590800"/>
            <a:ext cx="3105150" cy="2255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7" name="TextBox 16"/>
          <p:cNvSpPr txBox="1">
            <a:spLocks noChangeArrowheads="1"/>
          </p:cNvSpPr>
          <p:nvPr/>
        </p:nvSpPr>
        <p:spPr bwMode="auto">
          <a:xfrm>
            <a:off x="3124200" y="1828800"/>
            <a:ext cx="31242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1100" i="1">
                <a:solidFill>
                  <a:srgbClr val="FF0000"/>
                </a:solidFill>
              </a:rPr>
              <a:t>The larger a patch the larger the populations</a:t>
            </a:r>
          </a:p>
        </p:txBody>
      </p:sp>
      <p:pic>
        <p:nvPicPr>
          <p:cNvPr id="8198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7775" y="2609850"/>
            <a:ext cx="3171825" cy="226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23"/>
          <p:cNvSpPr>
            <a:spLocks noChangeArrowheads="1"/>
          </p:cNvSpPr>
          <p:nvPr/>
        </p:nvSpPr>
        <p:spPr bwMode="auto">
          <a:xfrm>
            <a:off x="6629400" y="4953000"/>
            <a:ext cx="152876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800"/>
              <a:t>Matter et al (Amer. Nat. 2003)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6850"/>
            <a:ext cx="9144000" cy="666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3667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Patch size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609600"/>
            <a:ext cx="9144000" cy="36671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i="1" dirty="0">
                <a:solidFill>
                  <a:srgbClr val="FF0000"/>
                </a:solidFill>
              </a:rPr>
              <a:t>Edge effects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096000"/>
            <a:ext cx="9144000" cy="36671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b="1" i="1" smtClean="0">
                <a:solidFill>
                  <a:srgbClr val="FF0000"/>
                </a:solidFill>
              </a:rPr>
              <a:t>The larger patch the smaller the edge effects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8600" y="1600200"/>
            <a:ext cx="4402138" cy="3667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increased risk of parasitism or disease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71600" y="3048000"/>
            <a:ext cx="3106738" cy="3667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increased risk of predation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495800" y="4572000"/>
            <a:ext cx="3429000" cy="6413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b="1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adverse microclimate conditions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2" name="Group 3"/>
          <p:cNvGrpSpPr>
            <a:grpSpLocks/>
          </p:cNvGrpSpPr>
          <p:nvPr/>
        </p:nvGrpSpPr>
        <p:grpSpPr bwMode="auto">
          <a:xfrm>
            <a:off x="3048000" y="1752600"/>
            <a:ext cx="2590800" cy="3109913"/>
            <a:chOff x="1219200" y="1219200"/>
            <a:chExt cx="2591023" cy="3109457"/>
          </a:xfrm>
        </p:grpSpPr>
        <p:pic>
          <p:nvPicPr>
            <p:cNvPr id="10245" name="Picture 5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9200" y="1905000"/>
              <a:ext cx="2211362" cy="22178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246" name="TextBox 5"/>
            <p:cNvSpPr txBox="1">
              <a:spLocks noChangeArrowheads="1"/>
            </p:cNvSpPr>
            <p:nvPr/>
          </p:nvSpPr>
          <p:spPr bwMode="auto">
            <a:xfrm>
              <a:off x="1524026" y="1219200"/>
              <a:ext cx="2286197" cy="428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100" i="1">
                  <a:solidFill>
                    <a:srgbClr val="FF0000"/>
                  </a:solidFill>
                </a:rPr>
                <a:t>The larger a patch the larger the rate of immigration</a:t>
              </a:r>
            </a:p>
          </p:txBody>
        </p:sp>
        <p:sp>
          <p:nvSpPr>
            <p:cNvPr id="10247" name="Rectangle 6"/>
            <p:cNvSpPr>
              <a:spLocks noChangeArrowheads="1"/>
            </p:cNvSpPr>
            <p:nvPr/>
          </p:nvSpPr>
          <p:spPr bwMode="auto">
            <a:xfrm>
              <a:off x="2133679" y="4114376"/>
              <a:ext cx="1516193" cy="2142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Hill et al (J. Anim. Ecol. 1996)</a:t>
              </a:r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533400"/>
            <a:ext cx="9144000" cy="3667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Patch size</a:t>
            </a:r>
          </a:p>
        </p:txBody>
      </p:sp>
      <p:sp>
        <p:nvSpPr>
          <p:cNvPr id="10244" name="Rectangle 8"/>
          <p:cNvSpPr>
            <a:spLocks noChangeArrowheads="1"/>
          </p:cNvSpPr>
          <p:nvPr/>
        </p:nvSpPr>
        <p:spPr bwMode="auto">
          <a:xfrm>
            <a:off x="3581400" y="2514600"/>
            <a:ext cx="91440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900" b="1" i="1"/>
              <a:t>Immigration in a butterfly species</a:t>
            </a:r>
            <a:endParaRPr lang="en-US" sz="900" i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</TotalTime>
  <Words>579</Words>
  <Application>Microsoft Office PowerPoint</Application>
  <PresentationFormat>On-screen Show (4:3)</PresentationFormat>
  <Paragraphs>88</Paragraphs>
  <Slides>14</Slides>
  <Notes>14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Dalhousie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Camilo Mora</dc:creator>
  <cp:lastModifiedBy>Camilo Mora</cp:lastModifiedBy>
  <cp:revision>64</cp:revision>
  <dcterms:created xsi:type="dcterms:W3CDTF">2009-09-09T04:28:01Z</dcterms:created>
  <dcterms:modified xsi:type="dcterms:W3CDTF">2020-03-02T17:38:34Z</dcterms:modified>
</cp:coreProperties>
</file>

<file path=docProps/thumbnail.jpeg>
</file>